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22" r:id="rId3"/>
    <p:sldId id="521" r:id="rId4"/>
    <p:sldId id="523" r:id="rId5"/>
    <p:sldId id="532" r:id="rId7"/>
    <p:sldId id="522" r:id="rId8"/>
    <p:sldId id="524" r:id="rId9"/>
    <p:sldId id="533" r:id="rId10"/>
    <p:sldId id="534" r:id="rId11"/>
    <p:sldId id="544" r:id="rId12"/>
    <p:sldId id="535" r:id="rId13"/>
    <p:sldId id="536" r:id="rId14"/>
    <p:sldId id="537" r:id="rId15"/>
    <p:sldId id="538" r:id="rId16"/>
    <p:sldId id="539" r:id="rId17"/>
    <p:sldId id="596" r:id="rId18"/>
    <p:sldId id="562" r:id="rId19"/>
    <p:sldId id="597" r:id="rId20"/>
    <p:sldId id="593" r:id="rId21"/>
    <p:sldId id="598" r:id="rId22"/>
    <p:sldId id="599" r:id="rId23"/>
    <p:sldId id="590" r:id="rId24"/>
    <p:sldId id="591" r:id="rId25"/>
    <p:sldId id="592" r:id="rId26"/>
    <p:sldId id="589" r:id="rId27"/>
    <p:sldId id="545" r:id="rId28"/>
    <p:sldId id="542" r:id="rId29"/>
    <p:sldId id="563" r:id="rId30"/>
    <p:sldId id="564" r:id="rId31"/>
    <p:sldId id="543" r:id="rId32"/>
    <p:sldId id="540" r:id="rId33"/>
    <p:sldId id="541" r:id="rId34"/>
    <p:sldId id="552" r:id="rId35"/>
    <p:sldId id="546" r:id="rId36"/>
    <p:sldId id="547" r:id="rId37"/>
    <p:sldId id="548" r:id="rId38"/>
    <p:sldId id="553" r:id="rId39"/>
    <p:sldId id="549" r:id="rId40"/>
    <p:sldId id="550" r:id="rId41"/>
    <p:sldId id="551" r:id="rId42"/>
    <p:sldId id="554" r:id="rId43"/>
    <p:sldId id="555" r:id="rId44"/>
    <p:sldId id="556" r:id="rId45"/>
    <p:sldId id="567" r:id="rId46"/>
    <p:sldId id="566" r:id="rId47"/>
    <p:sldId id="568" r:id="rId48"/>
    <p:sldId id="569" r:id="rId49"/>
    <p:sldId id="570" r:id="rId50"/>
    <p:sldId id="571" r:id="rId51"/>
    <p:sldId id="572" r:id="rId52"/>
    <p:sldId id="557" r:id="rId53"/>
    <p:sldId id="558" r:id="rId54"/>
    <p:sldId id="581" r:id="rId55"/>
    <p:sldId id="573" r:id="rId56"/>
    <p:sldId id="574" r:id="rId57"/>
    <p:sldId id="575" r:id="rId58"/>
    <p:sldId id="594" r:id="rId59"/>
    <p:sldId id="600" r:id="rId60"/>
    <p:sldId id="576" r:id="rId61"/>
    <p:sldId id="577" r:id="rId62"/>
    <p:sldId id="579" r:id="rId63"/>
    <p:sldId id="580" r:id="rId64"/>
    <p:sldId id="578" r:id="rId65"/>
    <p:sldId id="582" r:id="rId66"/>
    <p:sldId id="559" r:id="rId67"/>
    <p:sldId id="583" r:id="rId68"/>
    <p:sldId id="584" r:id="rId69"/>
    <p:sldId id="585" r:id="rId70"/>
    <p:sldId id="586" r:id="rId71"/>
    <p:sldId id="485" r:id="rId72"/>
  </p:sldIdLst>
  <p:sldSz cx="9144000" cy="6858000" type="screen4x3"/>
  <p:notesSz cx="6858000" cy="9144000"/>
  <p:custDataLst>
    <p:tags r:id="rId7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1D1FF"/>
    <a:srgbClr val="008000"/>
    <a:srgbClr val="CCFFCC"/>
    <a:srgbClr val="FFFF99"/>
    <a:srgbClr val="2E9278"/>
    <a:srgbClr val="FFCCCC"/>
    <a:srgbClr val="A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10" autoAdjust="0"/>
    <p:restoredTop sz="93617" autoAdjust="0"/>
  </p:normalViewPr>
  <p:slideViewPr>
    <p:cSldViewPr snapToGrid="0">
      <p:cViewPr varScale="1">
        <p:scale>
          <a:sx n="99" d="100"/>
          <a:sy n="99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6" Type="http://schemas.openxmlformats.org/officeDocument/2006/relationships/tags" Target="tags/tag1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2.wmf"/><Relationship Id="rId4" Type="http://schemas.openxmlformats.org/officeDocument/2006/relationships/image" Target="../media/image141.wmf"/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8.wmf"/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35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9.wmf"/><Relationship Id="rId8" Type="http://schemas.openxmlformats.org/officeDocument/2006/relationships/image" Target="../media/image158.wmf"/><Relationship Id="rId7" Type="http://schemas.openxmlformats.org/officeDocument/2006/relationships/image" Target="../media/image157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0" Type="http://schemas.openxmlformats.org/officeDocument/2006/relationships/image" Target="../media/image160.wmf"/><Relationship Id="rId1" Type="http://schemas.openxmlformats.org/officeDocument/2006/relationships/image" Target="../media/image15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7" Type="http://schemas.openxmlformats.org/officeDocument/2006/relationships/image" Target="../media/image165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59.wmf"/><Relationship Id="rId3" Type="http://schemas.openxmlformats.org/officeDocument/2006/relationships/image" Target="../media/image158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4.wmf"/><Relationship Id="rId8" Type="http://schemas.openxmlformats.org/officeDocument/2006/relationships/image" Target="../media/image173.wmf"/><Relationship Id="rId7" Type="http://schemas.openxmlformats.org/officeDocument/2006/relationships/image" Target="../media/image172.wmf"/><Relationship Id="rId6" Type="http://schemas.openxmlformats.org/officeDocument/2006/relationships/image" Target="../media/image171.wmf"/><Relationship Id="rId5" Type="http://schemas.openxmlformats.org/officeDocument/2006/relationships/image" Target="../media/image165.wmf"/><Relationship Id="rId4" Type="http://schemas.openxmlformats.org/officeDocument/2006/relationships/image" Target="../media/image170.wmf"/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0" Type="http://schemas.openxmlformats.org/officeDocument/2006/relationships/image" Target="../media/image175.wmf"/><Relationship Id="rId1" Type="http://schemas.openxmlformats.org/officeDocument/2006/relationships/image" Target="../media/image167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2.wmf"/><Relationship Id="rId8" Type="http://schemas.openxmlformats.org/officeDocument/2006/relationships/image" Target="../media/image181.wmf"/><Relationship Id="rId7" Type="http://schemas.openxmlformats.org/officeDocument/2006/relationships/image" Target="../media/image180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Relationship Id="rId3" Type="http://schemas.openxmlformats.org/officeDocument/2006/relationships/image" Target="../media/image176.wmf"/><Relationship Id="rId2" Type="http://schemas.openxmlformats.org/officeDocument/2006/relationships/image" Target="../media/image146.wmf"/><Relationship Id="rId1" Type="http://schemas.openxmlformats.org/officeDocument/2006/relationships/image" Target="../media/image135.wmf"/></Relationships>
</file>

<file path=ppt/drawings/_rels/vmlDrawing17.vml.rels><?xml version="1.0" encoding="UTF-8" standalone="yes"?>
<Relationships xmlns="http://schemas.openxmlformats.org/package/2006/relationships"><Relationship Id="rId7" Type="http://schemas.openxmlformats.org/officeDocument/2006/relationships/image" Target="../media/image184.wmf"/><Relationship Id="rId6" Type="http://schemas.openxmlformats.org/officeDocument/2006/relationships/image" Target="../media/image183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8.wmf"/><Relationship Id="rId8" Type="http://schemas.openxmlformats.org/officeDocument/2006/relationships/image" Target="../media/image187.wmf"/><Relationship Id="rId7" Type="http://schemas.openxmlformats.org/officeDocument/2006/relationships/image" Target="../media/image186.wmf"/><Relationship Id="rId6" Type="http://schemas.openxmlformats.org/officeDocument/2006/relationships/image" Target="../media/image185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1" Type="http://schemas.openxmlformats.org/officeDocument/2006/relationships/image" Target="../media/image190.wmf"/><Relationship Id="rId10" Type="http://schemas.openxmlformats.org/officeDocument/2006/relationships/image" Target="../media/image189.wmf"/><Relationship Id="rId1" Type="http://schemas.openxmlformats.org/officeDocument/2006/relationships/image" Target="../media/image177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3.wmf"/><Relationship Id="rId8" Type="http://schemas.openxmlformats.org/officeDocument/2006/relationships/image" Target="../media/image185.wmf"/><Relationship Id="rId7" Type="http://schemas.openxmlformats.org/officeDocument/2006/relationships/image" Target="../media/image181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Relationship Id="rId3" Type="http://schemas.openxmlformats.org/officeDocument/2006/relationships/image" Target="../media/image177.wmf"/><Relationship Id="rId2" Type="http://schemas.openxmlformats.org/officeDocument/2006/relationships/image" Target="../media/image192.wmf"/><Relationship Id="rId11" Type="http://schemas.openxmlformats.org/officeDocument/2006/relationships/image" Target="../media/image195.wmf"/><Relationship Id="rId10" Type="http://schemas.openxmlformats.org/officeDocument/2006/relationships/image" Target="../media/image194.wmf"/><Relationship Id="rId1" Type="http://schemas.openxmlformats.org/officeDocument/2006/relationships/image" Target="../media/image191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3.wmf"/><Relationship Id="rId4" Type="http://schemas.openxmlformats.org/officeDocument/2006/relationships/image" Target="../media/image112.wmf"/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4.wmf"/><Relationship Id="rId8" Type="http://schemas.openxmlformats.org/officeDocument/2006/relationships/image" Target="../media/image193.wmf"/><Relationship Id="rId7" Type="http://schemas.openxmlformats.org/officeDocument/2006/relationships/image" Target="../media/image185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6" Type="http://schemas.openxmlformats.org/officeDocument/2006/relationships/image" Target="../media/image203.wmf"/><Relationship Id="rId15" Type="http://schemas.openxmlformats.org/officeDocument/2006/relationships/image" Target="../media/image202.wmf"/><Relationship Id="rId14" Type="http://schemas.openxmlformats.org/officeDocument/2006/relationships/image" Target="../media/image201.wmf"/><Relationship Id="rId13" Type="http://schemas.openxmlformats.org/officeDocument/2006/relationships/image" Target="../media/image200.wmf"/><Relationship Id="rId12" Type="http://schemas.openxmlformats.org/officeDocument/2006/relationships/image" Target="../media/image199.wmf"/><Relationship Id="rId11" Type="http://schemas.openxmlformats.org/officeDocument/2006/relationships/image" Target="../media/image198.wmf"/><Relationship Id="rId10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7" Type="http://schemas.openxmlformats.org/officeDocument/2006/relationships/image" Target="../media/image208.wmf"/><Relationship Id="rId6" Type="http://schemas.openxmlformats.org/officeDocument/2006/relationships/image" Target="../media/image207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20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158.w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7.wmf"/><Relationship Id="rId8" Type="http://schemas.openxmlformats.org/officeDocument/2006/relationships/image" Target="../media/image226.wmf"/><Relationship Id="rId7" Type="http://schemas.openxmlformats.org/officeDocument/2006/relationships/image" Target="../media/image225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7" Type="http://schemas.openxmlformats.org/officeDocument/2006/relationships/image" Target="../media/image234.wmf"/><Relationship Id="rId6" Type="http://schemas.openxmlformats.org/officeDocument/2006/relationships/image" Target="../media/image233.wmf"/><Relationship Id="rId5" Type="http://schemas.openxmlformats.org/officeDocument/2006/relationships/image" Target="../media/image232.wmf"/><Relationship Id="rId4" Type="http://schemas.openxmlformats.org/officeDocument/2006/relationships/image" Target="../media/image231.wmf"/><Relationship Id="rId3" Type="http://schemas.openxmlformats.org/officeDocument/2006/relationships/image" Target="../media/image230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1.wmf"/><Relationship Id="rId8" Type="http://schemas.openxmlformats.org/officeDocument/2006/relationships/image" Target="../media/image234.wmf"/><Relationship Id="rId7" Type="http://schemas.openxmlformats.org/officeDocument/2006/relationships/image" Target="../media/image233.wmf"/><Relationship Id="rId6" Type="http://schemas.openxmlformats.org/officeDocument/2006/relationships/image" Target="../media/image232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Relationship Id="rId3" Type="http://schemas.openxmlformats.org/officeDocument/2006/relationships/image" Target="../media/image238.wmf"/><Relationship Id="rId2" Type="http://schemas.openxmlformats.org/officeDocument/2006/relationships/image" Target="../media/image237.wmf"/><Relationship Id="rId11" Type="http://schemas.openxmlformats.org/officeDocument/2006/relationships/image" Target="../media/image243.wmf"/><Relationship Id="rId10" Type="http://schemas.openxmlformats.org/officeDocument/2006/relationships/image" Target="../media/image242.wmf"/><Relationship Id="rId1" Type="http://schemas.openxmlformats.org/officeDocument/2006/relationships/image" Target="../media/image23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wmf"/><Relationship Id="rId1" Type="http://schemas.openxmlformats.org/officeDocument/2006/relationships/image" Target="../media/image24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0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ED2BF0-2898-48AE-9728-2FE2AF7A9A87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7C3D3-03C3-4DEF-A2A1-8655F24BDE85}" type="slidenum">
              <a:rPr lang="ru-RU" smtClean="0"/>
            </a:fld>
            <a:endParaRPr lang="ru-RU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4F786-417C-4BDE-BD4C-2574FADE4300}" type="slidenum">
              <a:rPr lang="ru-RU" smtClean="0"/>
            </a:fld>
            <a:endParaRPr lang="ru-RU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A9E5B-6876-4BCA-B871-0C8C31E402CD}" type="slidenum">
              <a:rPr lang="ru-RU" smtClean="0"/>
            </a:fld>
            <a:endParaRPr lang="ru-RU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C322F-0DFA-4438-80F0-F59CC445A970}" type="slidenum">
              <a:rPr lang="ru-RU" smtClean="0"/>
            </a:fld>
            <a:endParaRPr lang="ru-RU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F01BC-4706-4B08-B2D5-F27BB3B82005}" type="slidenum">
              <a:rPr lang="ru-RU" smtClean="0"/>
            </a:fld>
            <a:endParaRPr lang="ru-RU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3B739-F6C9-4FAF-B5B8-FA4B5E82AF17}" type="slidenum">
              <a:rPr lang="ru-RU" smtClean="0"/>
            </a:fld>
            <a:endParaRPr lang="ru-RU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748F4-3796-47B5-BEC3-CFAC8EA797FF}" type="slidenum">
              <a:rPr lang="ru-RU" smtClean="0"/>
            </a:fld>
            <a:endParaRPr lang="ru-RU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60AC8-953E-48E6-B015-5375FB55C68C}" type="slidenum">
              <a:rPr lang="ru-RU" smtClean="0"/>
            </a:fld>
            <a:endParaRPr lang="ru-RU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B968D-E6F8-4D30-B93C-5A7030AB3DF0}" type="slidenum">
              <a:rPr lang="ru-RU" smtClean="0"/>
            </a:fld>
            <a:endParaRPr lang="ru-RU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E560D-3E91-4D2F-A991-AA6E4FE8A589}" type="slidenum">
              <a:rPr lang="ru-RU" smtClean="0"/>
            </a:fld>
            <a:endParaRPr lang="ru-RU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77872-96C3-4CCA-8F83-D159974B654D}" type="slidenum">
              <a:rPr lang="ru-RU" smtClean="0"/>
            </a:fld>
            <a:endParaRPr lang="ru-RU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99004-4AED-4F7F-8682-3DCA3D1441D0}" type="slidenum">
              <a:rPr lang="ru-RU" smtClean="0"/>
            </a:fld>
            <a:endParaRPr lang="ru-RU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C127E-E5B8-48D2-BC9F-B9CC82184EE6}" type="slidenum">
              <a:rPr lang="ru-RU" smtClean="0"/>
            </a:fld>
            <a:endParaRPr lang="ru-RU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5387D-79D8-4AB3-8E42-3AB3E228A698}" type="slidenum">
              <a:rPr lang="ru-RU" smtClean="0"/>
            </a:fld>
            <a:endParaRPr lang="ru-RU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787E1-61EE-497A-9900-A4E5034813C7}" type="slidenum">
              <a:rPr lang="ru-RU" smtClean="0"/>
            </a:fld>
            <a:endParaRPr lang="ru-RU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FBD55-17DE-4140-9DD9-620B49090731}" type="slidenum">
              <a:rPr lang="ru-RU" smtClean="0"/>
            </a:fld>
            <a:endParaRPr lang="ru-RU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522F2-E5A3-418D-BE7E-80EE51D12315}" type="slidenum">
              <a:rPr lang="ru-RU" smtClean="0"/>
            </a:fld>
            <a:endParaRPr lang="ru-RU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2FC6-9813-4C79-B4D6-CB2935CC9121}" type="slidenum">
              <a:rPr lang="ru-RU" smtClean="0"/>
            </a:fld>
            <a:endParaRPr lang="ru-RU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A4D85-057C-4827-9C1C-6BA92CB81B12}" type="slidenum">
              <a:rPr lang="ru-RU" smtClean="0"/>
            </a:fld>
            <a:endParaRPr lang="ru-RU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917AC-5140-43A4-B3D3-B61E1FD8764D}" type="slidenum">
              <a:rPr lang="ru-RU" smtClean="0"/>
            </a:fld>
            <a:endParaRPr lang="ru-RU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1FB4C-5383-477C-95C6-B6291D3BF5E2}" type="slidenum">
              <a:rPr lang="ru-RU" smtClean="0"/>
            </a:fld>
            <a:endParaRPr lang="ru-RU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62186-6A88-492C-B98B-119CE10D20E9}" type="slidenum">
              <a:rPr lang="ru-RU" smtClean="0"/>
            </a:fld>
            <a:endParaRPr lang="ru-RU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A4AD4-A9F9-44F1-B471-5C318D7F2BF3}" type="slidenum">
              <a:rPr lang="ru-RU" smtClean="0"/>
            </a:fld>
            <a:endParaRPr lang="ru-RU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34C44-0B62-4CBF-88E8-FEEA73A730CC}" type="slidenum">
              <a:rPr lang="ru-RU" smtClean="0"/>
            </a:fld>
            <a:endParaRPr lang="ru-RU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3D0E8-2364-4DED-9CCF-A77585533768}" type="slidenum">
              <a:rPr lang="ru-RU" smtClean="0"/>
            </a:fld>
            <a:endParaRPr lang="ru-RU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6D1B7-850A-48B6-97E6-BD0CDF192FD9}" type="slidenum">
              <a:rPr lang="ru-RU" smtClean="0"/>
            </a:fld>
            <a:endParaRPr lang="ru-RU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D94B3-C723-4B2F-AEFD-3F611B5C4B4A}" type="slidenum">
              <a:rPr lang="ru-RU" smtClean="0"/>
            </a:fld>
            <a:endParaRPr lang="ru-RU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9ECE0-6695-4219-B8F8-F0681E0D2D79}" type="slidenum">
              <a:rPr lang="ru-RU" smtClean="0"/>
            </a:fld>
            <a:endParaRPr lang="ru-RU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70AF7-4ABA-42B2-9487-3798BC594633}" type="slidenum">
              <a:rPr lang="ru-RU" smtClean="0"/>
            </a:fld>
            <a:endParaRPr lang="ru-RU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D8EB7-F698-402F-96A2-9FA7DE5A64A7}" type="slidenum">
              <a:rPr lang="ru-RU" smtClean="0"/>
            </a:fld>
            <a:endParaRPr lang="ru-RU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06FE5-E4D1-452D-816B-6370780D4532}" type="slidenum">
              <a:rPr lang="ru-RU" smtClean="0"/>
            </a:fld>
            <a:endParaRPr lang="ru-RU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F676F-3223-4502-948B-C36084ACC529}" type="slidenum">
              <a:rPr lang="ru-RU" smtClean="0"/>
            </a:fld>
            <a:endParaRPr lang="ru-RU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8194C-A9FC-4581-BD51-74B45FA8B0D7}" type="slidenum">
              <a:rPr lang="ru-RU" smtClean="0"/>
            </a:fld>
            <a:endParaRPr lang="ru-RU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4E46C-02DF-4C88-88D0-F02AE63C9286}" type="slidenum">
              <a:rPr lang="ru-RU" smtClean="0"/>
            </a:fld>
            <a:endParaRPr lang="ru-RU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78971-23CA-4C07-857D-425C397A09A9}" type="slidenum">
              <a:rPr lang="ru-RU" smtClean="0"/>
            </a:fld>
            <a:endParaRPr lang="ru-RU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147AD-B801-4D23-8120-5224507F19EF}" type="slidenum">
              <a:rPr lang="ru-RU" smtClean="0"/>
            </a:fld>
            <a:endParaRPr lang="ru-RU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A5715-9F14-49E8-BDCB-3A24777EA43C}" type="slidenum">
              <a:rPr lang="ru-RU" smtClean="0"/>
            </a:fld>
            <a:endParaRPr lang="ru-RU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50B61-DB45-4499-A649-CDA3DECA467D}" type="slidenum">
              <a:rPr lang="ru-RU" smtClean="0"/>
            </a:fld>
            <a:endParaRPr lang="ru-RU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8B83C-54B4-4B32-BCEC-066FE218EE23}" type="slidenum">
              <a:rPr lang="ru-RU" smtClean="0"/>
            </a:fld>
            <a:endParaRPr lang="ru-RU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16F71-B284-49CD-93E3-88628520BFCC}" type="slidenum">
              <a:rPr lang="ru-RU" smtClean="0"/>
            </a:fld>
            <a:endParaRPr lang="ru-RU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07B02-4136-4F5B-8039-5E7469D9BD9D}" type="slidenum">
              <a:rPr lang="ru-RU" smtClean="0"/>
            </a:fld>
            <a:endParaRPr lang="ru-RU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FB8B2-FAAE-4698-B769-CC3DC48BF53E}" type="slidenum">
              <a:rPr lang="ru-RU" smtClean="0"/>
            </a:fld>
            <a:endParaRPr lang="ru-RU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54AA2-235E-45CF-94DC-B43798903B3F}" type="slidenum">
              <a:rPr lang="ru-RU" smtClean="0"/>
            </a:fld>
            <a:endParaRPr lang="ru-RU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C2C7-5933-4D79-AAF7-AD84CA6A5B15}" type="slidenum">
              <a:rPr lang="ru-RU" smtClean="0"/>
            </a:fld>
            <a:endParaRPr lang="ru-RU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A8556-3F1A-4C3B-92E9-8BAF7D5C5973}" type="slidenum">
              <a:rPr lang="ru-RU" smtClean="0"/>
            </a:fld>
            <a:endParaRPr lang="ru-RU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D85EC-E386-4AE2-B26B-9B54BC5B7281}" type="slidenum">
              <a:rPr lang="ru-RU" smtClean="0"/>
            </a:fld>
            <a:endParaRPr lang="ru-RU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73DF8-97FB-4FCE-A5E3-6B83BEAD1CC1}" type="slidenum">
              <a:rPr lang="ru-RU" smtClean="0"/>
            </a:fld>
            <a:endParaRPr lang="ru-RU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47802-641A-40A6-B9EC-16A39B0D2AF0}" type="slidenum">
              <a:rPr lang="ru-RU" smtClean="0"/>
            </a:fld>
            <a:endParaRPr lang="ru-R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B9ACB-7C6D-44F2-97B9-DE54C032623F}" type="slidenum">
              <a:rPr lang="ru-RU" smtClean="0"/>
            </a:fld>
            <a:endParaRPr lang="ru-RU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2E2E2-5549-4DCB-A17F-FF230A176AFF}" type="slidenum">
              <a:rPr lang="ru-RU" smtClean="0"/>
            </a:fld>
            <a:endParaRPr lang="ru-RU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3F12D-F838-49AF-B46D-23CCED8B2EC5}" type="slidenum">
              <a:rPr lang="ru-RU" smtClean="0"/>
            </a:fld>
            <a:endParaRPr lang="ru-RU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91839-1E1E-49DC-A100-DD6ABD1A2D72}" type="slidenum">
              <a:rPr lang="ru-RU" smtClean="0"/>
            </a:fld>
            <a:endParaRPr lang="ru-RU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E4820-E4F9-4EC9-8D1B-3C1C97A68F23}" type="slidenum">
              <a:rPr lang="ru-RU" smtClean="0"/>
            </a:fld>
            <a:endParaRPr lang="ru-RU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BCB59-D6DB-4BD2-BDE1-19D22B2AEFBD}" type="slidenum">
              <a:rPr lang="ru-RU" smtClean="0"/>
            </a:fld>
            <a:endParaRPr lang="ru-RU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C84F4-7C35-4FD8-B067-FE95B118D8F2}" type="slidenum">
              <a:rPr lang="ru-RU" smtClean="0"/>
            </a:fld>
            <a:endParaRPr lang="ru-RU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BAB06-28C4-4998-96E1-5E7FC8FC6C74}" type="slidenum">
              <a:rPr lang="ru-RU" smtClean="0"/>
            </a:fld>
            <a:endParaRPr lang="ru-RU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63D46-F4FA-4F5C-9BFE-7F834CF0E24B}" type="slidenum">
              <a:rPr lang="ru-RU" smtClean="0"/>
            </a:fld>
            <a:endParaRPr lang="ru-RU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7EAC0-0F8B-4B8A-84D7-730062A31DB0}" type="slidenum">
              <a:rPr lang="ru-RU" smtClean="0"/>
            </a:fld>
            <a:endParaRPr lang="ru-RU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801D-9124-4A40-99D8-FAF6F93FDC02}" type="slidenum">
              <a:rPr lang="ru-RU" smtClean="0"/>
            </a:fld>
            <a:endParaRPr lang="ru-RU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676DC-107C-4AE5-82EB-FA6C934181FE}" type="slidenum">
              <a:rPr lang="ru-RU" smtClean="0"/>
            </a:fld>
            <a:endParaRPr lang="ru-RU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BA951-B302-4780-A3B9-BB7B52E9E9FC}" type="slidenum">
              <a:rPr lang="ru-RU" smtClean="0"/>
            </a:fld>
            <a:endParaRPr lang="ru-RU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D40CB-57E1-4A2C-AA1D-F4A9ACA99A83}" type="slidenum">
              <a:rPr lang="ru-RU" smtClean="0"/>
            </a:fld>
            <a:endParaRPr lang="ru-RU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7E6C-01B0-41D2-992C-B9585397BA4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209C-D308-429B-923C-448165A4FF2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DAB0-2F1C-4048-81C4-899A5919CBF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Электронные таблицы </a:t>
            </a:r>
            <a:r>
              <a:rPr lang="en-US" sz="1400" b="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Excel</a:t>
            </a:r>
            <a:endParaRPr lang="ru-RU" sz="1400" b="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7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</a:t>
            </a:r>
            <a:r>
              <a:rPr lang="en-US" sz="1400" b="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sz="1400" b="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К. Поляков, 2009-2012                                                                                                    </a:t>
            </a:r>
            <a:r>
              <a:rPr lang="en-US" sz="1400" b="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http://kpolyakov.narod.ru</a:t>
            </a:r>
            <a:endParaRPr lang="ru-RU" sz="1400" b="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  <a:sym typeface="Symbol" panose="05050102010706020507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2266" y="254091"/>
            <a:ext cx="8871734" cy="537020"/>
          </a:xfrm>
          <a:prstGeom prst="rect">
            <a:avLst/>
          </a:prstGeom>
        </p:spPr>
        <p:txBody>
          <a:bodyPr/>
          <a:lstStyle>
            <a:lvl1pPr algn="l">
              <a:defRPr kumimoji="0" lang="ru-RU" sz="30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0875" y="-41275"/>
            <a:ext cx="213360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E2C2E-01B0-413F-9202-662A99409D0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E62B-13E4-4878-8283-3E64D964BF1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B763-73EA-4EC0-B471-F676CF174A4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4BA4-323D-41DD-B098-AA5EC8D7DF6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14A6-8D06-4101-991A-A59A1458D1A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398C-92B8-4190-951E-4C83B6BE091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F010-22E1-4B3E-B138-CC4A5311E05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9F5AA-AE32-479C-8DC0-04D71E39697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387B-9A58-458B-86B7-C2B2D46C5E5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2288" y="13176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C64FB7-FBC6-43AA-928D-C5BEA3DB948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slide" Target="slide63.xml"/><Relationship Id="rId5" Type="http://schemas.openxmlformats.org/officeDocument/2006/relationships/slide" Target="slide52.xml"/><Relationship Id="rId4" Type="http://schemas.openxmlformats.org/officeDocument/2006/relationships/slide" Target="slide43.xml"/><Relationship Id="rId3" Type="http://schemas.openxmlformats.org/officeDocument/2006/relationships/slide" Target="slide32.xml"/><Relationship Id="rId2" Type="http://schemas.openxmlformats.org/officeDocument/2006/relationships/slide" Target="slide25.xml"/><Relationship Id="rId1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1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png"/><Relationship Id="rId8" Type="http://schemas.openxmlformats.org/officeDocument/2006/relationships/image" Target="../media/image95.png"/><Relationship Id="rId7" Type="http://schemas.openxmlformats.org/officeDocument/2006/relationships/image" Target="../media/image94.png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3" Type="http://schemas.openxmlformats.org/officeDocument/2006/relationships/notesSlide" Target="../notesSlides/notesSlide26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98.png"/><Relationship Id="rId10" Type="http://schemas.openxmlformats.org/officeDocument/2006/relationships/image" Target="../media/image97.png"/><Relationship Id="rId1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4.png"/><Relationship Id="rId7" Type="http://schemas.openxmlformats.org/officeDocument/2006/relationships/image" Target="../media/image103.png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9.wmf"/><Relationship Id="rId11" Type="http://schemas.openxmlformats.org/officeDocument/2006/relationships/notesSlide" Target="../notesSlides/notesSlide27.xml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8.png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12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0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09.wmf"/><Relationship Id="rId13" Type="http://schemas.openxmlformats.org/officeDocument/2006/relationships/notesSlide" Target="../notesSlides/notesSlide29.xml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13.wmf"/><Relationship Id="rId1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7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5.png"/><Relationship Id="rId3" Type="http://schemas.openxmlformats.org/officeDocument/2006/relationships/image" Target="../media/image114.png"/><Relationship Id="rId2" Type="http://schemas.openxmlformats.org/officeDocument/2006/relationships/image" Target="../media/image109.wmf"/><Relationship Id="rId11" Type="http://schemas.openxmlformats.org/officeDocument/2006/relationships/notesSlide" Target="../notesSlides/notesSlide30.xml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8.png"/><Relationship Id="rId2" Type="http://schemas.openxmlformats.org/officeDocument/2006/relationships/image" Target="../media/image109.wmf"/><Relationship Id="rId1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2.xml"/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3" Type="http://schemas.openxmlformats.org/officeDocument/2006/relationships/image" Target="../media/image109.w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4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23.wmf"/><Relationship Id="rId1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6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25.wmf"/><Relationship Id="rId1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5.xml"/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128.png"/><Relationship Id="rId2" Type="http://schemas.openxmlformats.org/officeDocument/2006/relationships/image" Target="../media/image127.wmf"/><Relationship Id="rId1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3.png"/><Relationship Id="rId3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5.wmf"/><Relationship Id="rId1" Type="http://schemas.openxmlformats.org/officeDocument/2006/relationships/oleObject" Target="../embeddings/oleObject19.bin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7.png"/><Relationship Id="rId1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1.wmf"/><Relationship Id="rId8" Type="http://schemas.openxmlformats.org/officeDocument/2006/relationships/oleObject" Target="../embeddings/oleObject23.bin"/><Relationship Id="rId7" Type="http://schemas.openxmlformats.org/officeDocument/2006/relationships/image" Target="../media/image140.wmf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37.png"/><Relationship Id="rId4" Type="http://schemas.openxmlformats.org/officeDocument/2006/relationships/image" Target="../media/image139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138.wmf"/><Relationship Id="rId14" Type="http://schemas.openxmlformats.org/officeDocument/2006/relationships/notesSlide" Target="../notesSlides/notesSlide41.xml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42.wmf"/><Relationship Id="rId10" Type="http://schemas.openxmlformats.org/officeDocument/2006/relationships/oleObject" Target="../embeddings/oleObject24.bin"/><Relationship Id="rId1" Type="http://schemas.openxmlformats.org/officeDocument/2006/relationships/oleObject" Target="../embeddings/oleObject20.bin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2.xml"/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44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143.wmf"/><Relationship Id="rId1" Type="http://schemas.openxmlformats.org/officeDocument/2006/relationships/oleObject" Target="../embeddings/oleObject25.bin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9.png"/><Relationship Id="rId8" Type="http://schemas.openxmlformats.org/officeDocument/2006/relationships/image" Target="../media/image148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46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135.wmf"/><Relationship Id="rId13" Type="http://schemas.openxmlformats.org/officeDocument/2006/relationships/notesSlide" Target="../notesSlides/notesSlide43.xml"/><Relationship Id="rId12" Type="http://schemas.openxmlformats.org/officeDocument/2006/relationships/vmlDrawing" Target="../drawings/vmlDrawing12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50.png"/><Relationship Id="rId1" Type="http://schemas.openxmlformats.org/officeDocument/2006/relationships/oleObject" Target="../embeddings/oleObject28.bin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8" Type="http://schemas.openxmlformats.org/officeDocument/2006/relationships/image" Target="../media/image154.wmf"/><Relationship Id="rId7" Type="http://schemas.openxmlformats.org/officeDocument/2006/relationships/oleObject" Target="../embeddings/oleObject35.bin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52.wmf"/><Relationship Id="rId30" Type="http://schemas.openxmlformats.org/officeDocument/2006/relationships/notesSlide" Target="../notesSlides/notesSlide44.xml"/><Relationship Id="rId3" Type="http://schemas.openxmlformats.org/officeDocument/2006/relationships/oleObject" Target="../embeddings/oleObject33.bin"/><Relationship Id="rId29" Type="http://schemas.openxmlformats.org/officeDocument/2006/relationships/vmlDrawing" Target="../drawings/vmlDrawing13.vml"/><Relationship Id="rId28" Type="http://schemas.openxmlformats.org/officeDocument/2006/relationships/slideLayout" Target="../slideLayouts/slideLayout7.xml"/><Relationship Id="rId27" Type="http://schemas.openxmlformats.org/officeDocument/2006/relationships/oleObject" Target="../embeddings/oleObject48.bin"/><Relationship Id="rId26" Type="http://schemas.openxmlformats.org/officeDocument/2006/relationships/oleObject" Target="../embeddings/oleObject47.bin"/><Relationship Id="rId25" Type="http://schemas.openxmlformats.org/officeDocument/2006/relationships/oleObject" Target="../embeddings/oleObject46.bin"/><Relationship Id="rId24" Type="http://schemas.openxmlformats.org/officeDocument/2006/relationships/oleObject" Target="../embeddings/oleObject45.bin"/><Relationship Id="rId23" Type="http://schemas.openxmlformats.org/officeDocument/2006/relationships/oleObject" Target="../embeddings/oleObject44.bin"/><Relationship Id="rId22" Type="http://schemas.openxmlformats.org/officeDocument/2006/relationships/image" Target="../media/image160.wmf"/><Relationship Id="rId21" Type="http://schemas.openxmlformats.org/officeDocument/2006/relationships/oleObject" Target="../embeddings/oleObject43.bin"/><Relationship Id="rId20" Type="http://schemas.openxmlformats.org/officeDocument/2006/relationships/oleObject" Target="../embeddings/oleObject42.bin"/><Relationship Id="rId2" Type="http://schemas.openxmlformats.org/officeDocument/2006/relationships/image" Target="../media/image151.wmf"/><Relationship Id="rId19" Type="http://schemas.openxmlformats.org/officeDocument/2006/relationships/oleObject" Target="../embeddings/oleObject41.bin"/><Relationship Id="rId18" Type="http://schemas.openxmlformats.org/officeDocument/2006/relationships/image" Target="../media/image159.wmf"/><Relationship Id="rId17" Type="http://schemas.openxmlformats.org/officeDocument/2006/relationships/oleObject" Target="../embeddings/oleObject40.bin"/><Relationship Id="rId16" Type="http://schemas.openxmlformats.org/officeDocument/2006/relationships/image" Target="../media/image158.wmf"/><Relationship Id="rId15" Type="http://schemas.openxmlformats.org/officeDocument/2006/relationships/oleObject" Target="../embeddings/oleObject39.bin"/><Relationship Id="rId14" Type="http://schemas.openxmlformats.org/officeDocument/2006/relationships/image" Target="../media/image157.wmf"/><Relationship Id="rId13" Type="http://schemas.openxmlformats.org/officeDocument/2006/relationships/oleObject" Target="../embeddings/oleObject38.bin"/><Relationship Id="rId12" Type="http://schemas.openxmlformats.org/officeDocument/2006/relationships/image" Target="../media/image156.wmf"/><Relationship Id="rId11" Type="http://schemas.openxmlformats.org/officeDocument/2006/relationships/oleObject" Target="../embeddings/oleObject37.bin"/><Relationship Id="rId10" Type="http://schemas.openxmlformats.org/officeDocument/2006/relationships/image" Target="../media/image155.wmf"/><Relationship Id="rId1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159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62.wmf"/><Relationship Id="rId3" Type="http://schemas.openxmlformats.org/officeDocument/2006/relationships/oleObject" Target="../embeddings/oleObject50.bin"/><Relationship Id="rId23" Type="http://schemas.openxmlformats.org/officeDocument/2006/relationships/notesSlide" Target="../notesSlides/notesSlide45.xml"/><Relationship Id="rId22" Type="http://schemas.openxmlformats.org/officeDocument/2006/relationships/vmlDrawing" Target="../drawings/vmlDrawing14.vml"/><Relationship Id="rId21" Type="http://schemas.openxmlformats.org/officeDocument/2006/relationships/slideLayout" Target="../slideLayouts/slideLayout7.xml"/><Relationship Id="rId20" Type="http://schemas.openxmlformats.org/officeDocument/2006/relationships/oleObject" Target="../embeddings/oleObject60.bin"/><Relationship Id="rId2" Type="http://schemas.openxmlformats.org/officeDocument/2006/relationships/image" Target="../media/image161.wmf"/><Relationship Id="rId19" Type="http://schemas.openxmlformats.org/officeDocument/2006/relationships/oleObject" Target="../embeddings/oleObject59.bin"/><Relationship Id="rId18" Type="http://schemas.openxmlformats.org/officeDocument/2006/relationships/oleObject" Target="../embeddings/oleObject58.bin"/><Relationship Id="rId17" Type="http://schemas.openxmlformats.org/officeDocument/2006/relationships/oleObject" Target="../embeddings/oleObject57.bin"/><Relationship Id="rId16" Type="http://schemas.openxmlformats.org/officeDocument/2006/relationships/image" Target="../media/image166.wmf"/><Relationship Id="rId15" Type="http://schemas.openxmlformats.org/officeDocument/2006/relationships/oleObject" Target="../embeddings/oleObject56.bin"/><Relationship Id="rId14" Type="http://schemas.openxmlformats.org/officeDocument/2006/relationships/image" Target="../media/image165.wmf"/><Relationship Id="rId13" Type="http://schemas.openxmlformats.org/officeDocument/2006/relationships/oleObject" Target="../embeddings/oleObject55.bin"/><Relationship Id="rId12" Type="http://schemas.openxmlformats.org/officeDocument/2006/relationships/image" Target="../media/image164.wmf"/><Relationship Id="rId11" Type="http://schemas.openxmlformats.org/officeDocument/2006/relationships/oleObject" Target="../embeddings/oleObject54.bin"/><Relationship Id="rId10" Type="http://schemas.openxmlformats.org/officeDocument/2006/relationships/image" Target="../media/image163.wmf"/><Relationship Id="rId1" Type="http://schemas.openxmlformats.org/officeDocument/2006/relationships/oleObject" Target="../embeddings/oleObject49.bin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170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68.wmf"/><Relationship Id="rId3" Type="http://schemas.openxmlformats.org/officeDocument/2006/relationships/oleObject" Target="../embeddings/oleObject62.bin"/><Relationship Id="rId23" Type="http://schemas.openxmlformats.org/officeDocument/2006/relationships/notesSlide" Target="../notesSlides/notesSlide46.xml"/><Relationship Id="rId22" Type="http://schemas.openxmlformats.org/officeDocument/2006/relationships/vmlDrawing" Target="../drawings/vmlDrawing15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75.wmf"/><Relationship Id="rId2" Type="http://schemas.openxmlformats.org/officeDocument/2006/relationships/image" Target="../media/image167.wmf"/><Relationship Id="rId19" Type="http://schemas.openxmlformats.org/officeDocument/2006/relationships/oleObject" Target="../embeddings/oleObject70.bin"/><Relationship Id="rId18" Type="http://schemas.openxmlformats.org/officeDocument/2006/relationships/image" Target="../media/image174.wmf"/><Relationship Id="rId17" Type="http://schemas.openxmlformats.org/officeDocument/2006/relationships/oleObject" Target="../embeddings/oleObject69.bin"/><Relationship Id="rId16" Type="http://schemas.openxmlformats.org/officeDocument/2006/relationships/image" Target="../media/image173.wmf"/><Relationship Id="rId15" Type="http://schemas.openxmlformats.org/officeDocument/2006/relationships/oleObject" Target="../embeddings/oleObject68.bin"/><Relationship Id="rId14" Type="http://schemas.openxmlformats.org/officeDocument/2006/relationships/image" Target="../media/image172.wmf"/><Relationship Id="rId13" Type="http://schemas.openxmlformats.org/officeDocument/2006/relationships/oleObject" Target="../embeddings/oleObject67.bin"/><Relationship Id="rId12" Type="http://schemas.openxmlformats.org/officeDocument/2006/relationships/image" Target="../media/image171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165.wmf"/><Relationship Id="rId1" Type="http://schemas.openxmlformats.org/officeDocument/2006/relationships/oleObject" Target="../embeddings/oleObject6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5.bin"/><Relationship Id="rId8" Type="http://schemas.openxmlformats.org/officeDocument/2006/relationships/image" Target="../media/image177.wmf"/><Relationship Id="rId7" Type="http://schemas.openxmlformats.org/officeDocument/2006/relationships/oleObject" Target="../embeddings/oleObject74.bin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46.wmf"/><Relationship Id="rId3" Type="http://schemas.openxmlformats.org/officeDocument/2006/relationships/oleObject" Target="../embeddings/oleObject72.bin"/><Relationship Id="rId23" Type="http://schemas.openxmlformats.org/officeDocument/2006/relationships/notesSlide" Target="../notesSlides/notesSlide47.xml"/><Relationship Id="rId22" Type="http://schemas.openxmlformats.org/officeDocument/2006/relationships/vmlDrawing" Target="../drawings/vmlDrawing16.vml"/><Relationship Id="rId21" Type="http://schemas.openxmlformats.org/officeDocument/2006/relationships/slideLayout" Target="../slideLayouts/slideLayout7.xml"/><Relationship Id="rId20" Type="http://schemas.openxmlformats.org/officeDocument/2006/relationships/oleObject" Target="../embeddings/oleObject81.bin"/><Relationship Id="rId2" Type="http://schemas.openxmlformats.org/officeDocument/2006/relationships/image" Target="../media/image135.wmf"/><Relationship Id="rId19" Type="http://schemas.openxmlformats.org/officeDocument/2006/relationships/image" Target="../media/image182.wmf"/><Relationship Id="rId18" Type="http://schemas.openxmlformats.org/officeDocument/2006/relationships/oleObject" Target="../embeddings/oleObject80.bin"/><Relationship Id="rId17" Type="http://schemas.openxmlformats.org/officeDocument/2006/relationships/oleObject" Target="../embeddings/oleObject79.bin"/><Relationship Id="rId16" Type="http://schemas.openxmlformats.org/officeDocument/2006/relationships/image" Target="../media/image181.wmf"/><Relationship Id="rId15" Type="http://schemas.openxmlformats.org/officeDocument/2006/relationships/oleObject" Target="../embeddings/oleObject78.bin"/><Relationship Id="rId14" Type="http://schemas.openxmlformats.org/officeDocument/2006/relationships/image" Target="../media/image180.wmf"/><Relationship Id="rId13" Type="http://schemas.openxmlformats.org/officeDocument/2006/relationships/oleObject" Target="../embeddings/oleObject77.bin"/><Relationship Id="rId12" Type="http://schemas.openxmlformats.org/officeDocument/2006/relationships/image" Target="../media/image179.wmf"/><Relationship Id="rId11" Type="http://schemas.openxmlformats.org/officeDocument/2006/relationships/oleObject" Target="../embeddings/oleObject76.bin"/><Relationship Id="rId10" Type="http://schemas.openxmlformats.org/officeDocument/2006/relationships/image" Target="../media/image178.wmf"/><Relationship Id="rId1" Type="http://schemas.openxmlformats.org/officeDocument/2006/relationships/oleObject" Target="../embeddings/oleObject71.bin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6.bin"/><Relationship Id="rId8" Type="http://schemas.openxmlformats.org/officeDocument/2006/relationships/image" Target="../media/image180.wmf"/><Relationship Id="rId7" Type="http://schemas.openxmlformats.org/officeDocument/2006/relationships/oleObject" Target="../embeddings/oleObject85.bin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78.wmf"/><Relationship Id="rId3" Type="http://schemas.openxmlformats.org/officeDocument/2006/relationships/oleObject" Target="../embeddings/oleObject83.bin"/><Relationship Id="rId2" Type="http://schemas.openxmlformats.org/officeDocument/2006/relationships/image" Target="../media/image177.wmf"/><Relationship Id="rId17" Type="http://schemas.openxmlformats.org/officeDocument/2006/relationships/notesSlide" Target="../notesSlides/notesSlide48.xml"/><Relationship Id="rId16" Type="http://schemas.openxmlformats.org/officeDocument/2006/relationships/vmlDrawing" Target="../drawings/vmlDrawing17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84.wmf"/><Relationship Id="rId13" Type="http://schemas.openxmlformats.org/officeDocument/2006/relationships/oleObject" Target="../embeddings/oleObject88.bin"/><Relationship Id="rId12" Type="http://schemas.openxmlformats.org/officeDocument/2006/relationships/image" Target="../media/image183.wmf"/><Relationship Id="rId11" Type="http://schemas.openxmlformats.org/officeDocument/2006/relationships/oleObject" Target="../embeddings/oleObject87.bin"/><Relationship Id="rId10" Type="http://schemas.openxmlformats.org/officeDocument/2006/relationships/image" Target="../media/image181.wmf"/><Relationship Id="rId1" Type="http://schemas.openxmlformats.org/officeDocument/2006/relationships/oleObject" Target="../embeddings/oleObject82.bin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8" Type="http://schemas.openxmlformats.org/officeDocument/2006/relationships/image" Target="../media/image180.wmf"/><Relationship Id="rId7" Type="http://schemas.openxmlformats.org/officeDocument/2006/relationships/oleObject" Target="../embeddings/oleObject92.bin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78.wmf"/><Relationship Id="rId3" Type="http://schemas.openxmlformats.org/officeDocument/2006/relationships/oleObject" Target="../embeddings/oleObject90.bin"/><Relationship Id="rId25" Type="http://schemas.openxmlformats.org/officeDocument/2006/relationships/notesSlide" Target="../notesSlides/notesSlide49.xml"/><Relationship Id="rId24" Type="http://schemas.openxmlformats.org/officeDocument/2006/relationships/vmlDrawing" Target="../drawings/vmlDrawing18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90.wmf"/><Relationship Id="rId21" Type="http://schemas.openxmlformats.org/officeDocument/2006/relationships/oleObject" Target="../embeddings/oleObject99.bin"/><Relationship Id="rId20" Type="http://schemas.openxmlformats.org/officeDocument/2006/relationships/image" Target="../media/image189.wmf"/><Relationship Id="rId2" Type="http://schemas.openxmlformats.org/officeDocument/2006/relationships/image" Target="../media/image177.wmf"/><Relationship Id="rId19" Type="http://schemas.openxmlformats.org/officeDocument/2006/relationships/oleObject" Target="../embeddings/oleObject98.bin"/><Relationship Id="rId18" Type="http://schemas.openxmlformats.org/officeDocument/2006/relationships/image" Target="../media/image188.wmf"/><Relationship Id="rId17" Type="http://schemas.openxmlformats.org/officeDocument/2006/relationships/oleObject" Target="../embeddings/oleObject97.bin"/><Relationship Id="rId16" Type="http://schemas.openxmlformats.org/officeDocument/2006/relationships/image" Target="../media/image187.wmf"/><Relationship Id="rId15" Type="http://schemas.openxmlformats.org/officeDocument/2006/relationships/oleObject" Target="../embeddings/oleObject96.bin"/><Relationship Id="rId14" Type="http://schemas.openxmlformats.org/officeDocument/2006/relationships/image" Target="../media/image186.wmf"/><Relationship Id="rId13" Type="http://schemas.openxmlformats.org/officeDocument/2006/relationships/oleObject" Target="../embeddings/oleObject95.bin"/><Relationship Id="rId12" Type="http://schemas.openxmlformats.org/officeDocument/2006/relationships/image" Target="../media/image185.wmf"/><Relationship Id="rId11" Type="http://schemas.openxmlformats.org/officeDocument/2006/relationships/oleObject" Target="../embeddings/oleObject94.bin"/><Relationship Id="rId10" Type="http://schemas.openxmlformats.org/officeDocument/2006/relationships/image" Target="../media/image181.wmf"/><Relationship Id="rId1" Type="http://schemas.openxmlformats.org/officeDocument/2006/relationships/oleObject" Target="../embeddings/oleObject89.bin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8" Type="http://schemas.openxmlformats.org/officeDocument/2006/relationships/image" Target="../media/image178.wmf"/><Relationship Id="rId7" Type="http://schemas.openxmlformats.org/officeDocument/2006/relationships/oleObject" Target="../embeddings/oleObject103.bin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92.wmf"/><Relationship Id="rId3" Type="http://schemas.openxmlformats.org/officeDocument/2006/relationships/oleObject" Target="../embeddings/oleObject101.bin"/><Relationship Id="rId25" Type="http://schemas.openxmlformats.org/officeDocument/2006/relationships/notesSlide" Target="../notesSlides/notesSlide50.xml"/><Relationship Id="rId24" Type="http://schemas.openxmlformats.org/officeDocument/2006/relationships/vmlDrawing" Target="../drawings/vmlDrawing19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95.wmf"/><Relationship Id="rId21" Type="http://schemas.openxmlformats.org/officeDocument/2006/relationships/oleObject" Target="../embeddings/oleObject110.bin"/><Relationship Id="rId20" Type="http://schemas.openxmlformats.org/officeDocument/2006/relationships/image" Target="../media/image194.wmf"/><Relationship Id="rId2" Type="http://schemas.openxmlformats.org/officeDocument/2006/relationships/image" Target="../media/image191.wmf"/><Relationship Id="rId19" Type="http://schemas.openxmlformats.org/officeDocument/2006/relationships/oleObject" Target="../embeddings/oleObject109.bin"/><Relationship Id="rId18" Type="http://schemas.openxmlformats.org/officeDocument/2006/relationships/image" Target="../media/image193.wmf"/><Relationship Id="rId17" Type="http://schemas.openxmlformats.org/officeDocument/2006/relationships/oleObject" Target="../embeddings/oleObject108.bin"/><Relationship Id="rId16" Type="http://schemas.openxmlformats.org/officeDocument/2006/relationships/image" Target="../media/image185.wmf"/><Relationship Id="rId15" Type="http://schemas.openxmlformats.org/officeDocument/2006/relationships/oleObject" Target="../embeddings/oleObject107.bin"/><Relationship Id="rId14" Type="http://schemas.openxmlformats.org/officeDocument/2006/relationships/image" Target="../media/image181.wmf"/><Relationship Id="rId13" Type="http://schemas.openxmlformats.org/officeDocument/2006/relationships/oleObject" Target="../embeddings/oleObject106.bin"/><Relationship Id="rId12" Type="http://schemas.openxmlformats.org/officeDocument/2006/relationships/image" Target="../media/image180.wmf"/><Relationship Id="rId11" Type="http://schemas.openxmlformats.org/officeDocument/2006/relationships/oleObject" Target="../embeddings/oleObject105.bin"/><Relationship Id="rId10" Type="http://schemas.openxmlformats.org/officeDocument/2006/relationships/image" Target="../media/image179.wmf"/><Relationship Id="rId1" Type="http://schemas.openxmlformats.org/officeDocument/2006/relationships/oleObject" Target="../embeddings/oleObject100.bin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5.bin"/><Relationship Id="rId8" Type="http://schemas.openxmlformats.org/officeDocument/2006/relationships/image" Target="../media/image179.wmf"/><Relationship Id="rId7" Type="http://schemas.openxmlformats.org/officeDocument/2006/relationships/oleObject" Target="../embeddings/oleObject114.bin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77.wmf"/><Relationship Id="rId35" Type="http://schemas.openxmlformats.org/officeDocument/2006/relationships/notesSlide" Target="../notesSlides/notesSlide51.xml"/><Relationship Id="rId34" Type="http://schemas.openxmlformats.org/officeDocument/2006/relationships/vmlDrawing" Target="../drawings/vmlDrawing20.vml"/><Relationship Id="rId33" Type="http://schemas.openxmlformats.org/officeDocument/2006/relationships/slideLayout" Target="../slideLayouts/slideLayout12.xml"/><Relationship Id="rId32" Type="http://schemas.openxmlformats.org/officeDocument/2006/relationships/image" Target="../media/image203.wmf"/><Relationship Id="rId31" Type="http://schemas.openxmlformats.org/officeDocument/2006/relationships/oleObject" Target="../embeddings/oleObject126.bin"/><Relationship Id="rId30" Type="http://schemas.openxmlformats.org/officeDocument/2006/relationships/image" Target="../media/image202.wmf"/><Relationship Id="rId3" Type="http://schemas.openxmlformats.org/officeDocument/2006/relationships/oleObject" Target="../embeddings/oleObject112.bin"/><Relationship Id="rId29" Type="http://schemas.openxmlformats.org/officeDocument/2006/relationships/oleObject" Target="../embeddings/oleObject125.bin"/><Relationship Id="rId28" Type="http://schemas.openxmlformats.org/officeDocument/2006/relationships/image" Target="../media/image201.wmf"/><Relationship Id="rId27" Type="http://schemas.openxmlformats.org/officeDocument/2006/relationships/oleObject" Target="../embeddings/oleObject124.bin"/><Relationship Id="rId26" Type="http://schemas.openxmlformats.org/officeDocument/2006/relationships/image" Target="../media/image200.wmf"/><Relationship Id="rId25" Type="http://schemas.openxmlformats.org/officeDocument/2006/relationships/oleObject" Target="../embeddings/oleObject123.bin"/><Relationship Id="rId24" Type="http://schemas.openxmlformats.org/officeDocument/2006/relationships/image" Target="../media/image199.wmf"/><Relationship Id="rId23" Type="http://schemas.openxmlformats.org/officeDocument/2006/relationships/oleObject" Target="../embeddings/oleObject122.bin"/><Relationship Id="rId22" Type="http://schemas.openxmlformats.org/officeDocument/2006/relationships/image" Target="../media/image198.wmf"/><Relationship Id="rId21" Type="http://schemas.openxmlformats.org/officeDocument/2006/relationships/oleObject" Target="../embeddings/oleObject121.bin"/><Relationship Id="rId20" Type="http://schemas.openxmlformats.org/officeDocument/2006/relationships/image" Target="../media/image197.wmf"/><Relationship Id="rId2" Type="http://schemas.openxmlformats.org/officeDocument/2006/relationships/image" Target="../media/image196.wmf"/><Relationship Id="rId19" Type="http://schemas.openxmlformats.org/officeDocument/2006/relationships/oleObject" Target="../embeddings/oleObject120.bin"/><Relationship Id="rId18" Type="http://schemas.openxmlformats.org/officeDocument/2006/relationships/image" Target="../media/image194.wmf"/><Relationship Id="rId17" Type="http://schemas.openxmlformats.org/officeDocument/2006/relationships/oleObject" Target="../embeddings/oleObject119.bin"/><Relationship Id="rId16" Type="http://schemas.openxmlformats.org/officeDocument/2006/relationships/image" Target="../media/image193.wmf"/><Relationship Id="rId15" Type="http://schemas.openxmlformats.org/officeDocument/2006/relationships/oleObject" Target="../embeddings/oleObject118.bin"/><Relationship Id="rId14" Type="http://schemas.openxmlformats.org/officeDocument/2006/relationships/image" Target="../media/image185.wmf"/><Relationship Id="rId13" Type="http://schemas.openxmlformats.org/officeDocument/2006/relationships/oleObject" Target="../embeddings/oleObject117.bin"/><Relationship Id="rId12" Type="http://schemas.openxmlformats.org/officeDocument/2006/relationships/image" Target="../media/image181.wmf"/><Relationship Id="rId11" Type="http://schemas.openxmlformats.org/officeDocument/2006/relationships/oleObject" Target="../embeddings/oleObject116.bin"/><Relationship Id="rId10" Type="http://schemas.openxmlformats.org/officeDocument/2006/relationships/image" Target="../media/image180.wmf"/><Relationship Id="rId1" Type="http://schemas.openxmlformats.org/officeDocument/2006/relationships/oleObject" Target="../embeddings/oleObject111.bin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1.bin"/><Relationship Id="rId8" Type="http://schemas.openxmlformats.org/officeDocument/2006/relationships/image" Target="../media/image205.wmf"/><Relationship Id="rId7" Type="http://schemas.openxmlformats.org/officeDocument/2006/relationships/oleObject" Target="../embeddings/oleObject130.bin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91.wmf"/><Relationship Id="rId3" Type="http://schemas.openxmlformats.org/officeDocument/2006/relationships/oleObject" Target="../embeddings/oleObject128.bin"/><Relationship Id="rId2" Type="http://schemas.openxmlformats.org/officeDocument/2006/relationships/image" Target="../media/image204.wmf"/><Relationship Id="rId19" Type="http://schemas.openxmlformats.org/officeDocument/2006/relationships/notesSlide" Target="../notesSlides/notesSlide52.xml"/><Relationship Id="rId18" Type="http://schemas.openxmlformats.org/officeDocument/2006/relationships/vmlDrawing" Target="../drawings/vmlDrawing21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09.wmf"/><Relationship Id="rId15" Type="http://schemas.openxmlformats.org/officeDocument/2006/relationships/oleObject" Target="../embeddings/oleObject134.bin"/><Relationship Id="rId14" Type="http://schemas.openxmlformats.org/officeDocument/2006/relationships/image" Target="../media/image208.wmf"/><Relationship Id="rId13" Type="http://schemas.openxmlformats.org/officeDocument/2006/relationships/oleObject" Target="../embeddings/oleObject133.bin"/><Relationship Id="rId12" Type="http://schemas.openxmlformats.org/officeDocument/2006/relationships/image" Target="../media/image207.wmf"/><Relationship Id="rId11" Type="http://schemas.openxmlformats.org/officeDocument/2006/relationships/oleObject" Target="../embeddings/oleObject132.bin"/><Relationship Id="rId10" Type="http://schemas.openxmlformats.org/officeDocument/2006/relationships/image" Target="../media/image206.wmf"/><Relationship Id="rId1" Type="http://schemas.openxmlformats.org/officeDocument/2006/relationships/oleObject" Target="../embeddings/oleObject127.bin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1.png"/><Relationship Id="rId1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5.png"/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image" Target="../media/image212.pn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2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8.wmf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217.wmf"/><Relationship Id="rId4" Type="http://schemas.openxmlformats.org/officeDocument/2006/relationships/oleObject" Target="../embeddings/oleObject136.bin"/><Relationship Id="rId3" Type="http://schemas.openxmlformats.org/officeDocument/2006/relationships/image" Target="../media/image158.wmf"/><Relationship Id="rId2" Type="http://schemas.openxmlformats.org/officeDocument/2006/relationships/oleObject" Target="../embeddings/oleObject135.bin"/><Relationship Id="rId10" Type="http://schemas.openxmlformats.org/officeDocument/2006/relationships/notesSlide" Target="../notesSlides/notesSlide55.xml"/><Relationship Id="rId1" Type="http://schemas.openxmlformats.org/officeDocument/2006/relationships/image" Target="../media/image216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2.bin"/><Relationship Id="rId8" Type="http://schemas.openxmlformats.org/officeDocument/2006/relationships/image" Target="../media/image222.wmf"/><Relationship Id="rId7" Type="http://schemas.openxmlformats.org/officeDocument/2006/relationships/oleObject" Target="../embeddings/oleObject141.bin"/><Relationship Id="rId6" Type="http://schemas.openxmlformats.org/officeDocument/2006/relationships/image" Target="../media/image221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220.wmf"/><Relationship Id="rId3" Type="http://schemas.openxmlformats.org/officeDocument/2006/relationships/oleObject" Target="../embeddings/oleObject139.bin"/><Relationship Id="rId21" Type="http://schemas.openxmlformats.org/officeDocument/2006/relationships/notesSlide" Target="../notesSlides/notesSlide56.xml"/><Relationship Id="rId20" Type="http://schemas.openxmlformats.org/officeDocument/2006/relationships/vmlDrawing" Target="../drawings/vmlDrawing23.vml"/><Relationship Id="rId2" Type="http://schemas.openxmlformats.org/officeDocument/2006/relationships/image" Target="../media/image219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27.wmf"/><Relationship Id="rId17" Type="http://schemas.openxmlformats.org/officeDocument/2006/relationships/oleObject" Target="../embeddings/oleObject146.bin"/><Relationship Id="rId16" Type="http://schemas.openxmlformats.org/officeDocument/2006/relationships/image" Target="../media/image226.wmf"/><Relationship Id="rId15" Type="http://schemas.openxmlformats.org/officeDocument/2006/relationships/oleObject" Target="../embeddings/oleObject145.bin"/><Relationship Id="rId14" Type="http://schemas.openxmlformats.org/officeDocument/2006/relationships/image" Target="../media/image225.wmf"/><Relationship Id="rId13" Type="http://schemas.openxmlformats.org/officeDocument/2006/relationships/oleObject" Target="../embeddings/oleObject144.bin"/><Relationship Id="rId12" Type="http://schemas.openxmlformats.org/officeDocument/2006/relationships/image" Target="../media/image224.wmf"/><Relationship Id="rId11" Type="http://schemas.openxmlformats.org/officeDocument/2006/relationships/oleObject" Target="../embeddings/oleObject143.bin"/><Relationship Id="rId10" Type="http://schemas.openxmlformats.org/officeDocument/2006/relationships/image" Target="../media/image223.wmf"/><Relationship Id="rId1" Type="http://schemas.openxmlformats.org/officeDocument/2006/relationships/oleObject" Target="../embeddings/oleObject138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1.bin"/><Relationship Id="rId8" Type="http://schemas.openxmlformats.org/officeDocument/2006/relationships/image" Target="../media/image231.wmf"/><Relationship Id="rId7" Type="http://schemas.openxmlformats.org/officeDocument/2006/relationships/oleObject" Target="../embeddings/oleObject150.bin"/><Relationship Id="rId6" Type="http://schemas.openxmlformats.org/officeDocument/2006/relationships/image" Target="../media/image230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229.wmf"/><Relationship Id="rId3" Type="http://schemas.openxmlformats.org/officeDocument/2006/relationships/oleObject" Target="../embeddings/oleObject148.bin"/><Relationship Id="rId2" Type="http://schemas.openxmlformats.org/officeDocument/2006/relationships/image" Target="../media/image228.wmf"/><Relationship Id="rId19" Type="http://schemas.openxmlformats.org/officeDocument/2006/relationships/notesSlide" Target="../notesSlides/notesSlide57.xml"/><Relationship Id="rId18" Type="http://schemas.openxmlformats.org/officeDocument/2006/relationships/vmlDrawing" Target="../drawings/vmlDrawing24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35.wmf"/><Relationship Id="rId15" Type="http://schemas.openxmlformats.org/officeDocument/2006/relationships/oleObject" Target="../embeddings/oleObject154.bin"/><Relationship Id="rId14" Type="http://schemas.openxmlformats.org/officeDocument/2006/relationships/image" Target="../media/image234.wmf"/><Relationship Id="rId13" Type="http://schemas.openxmlformats.org/officeDocument/2006/relationships/oleObject" Target="../embeddings/oleObject153.bin"/><Relationship Id="rId12" Type="http://schemas.openxmlformats.org/officeDocument/2006/relationships/image" Target="../media/image233.wmf"/><Relationship Id="rId11" Type="http://schemas.openxmlformats.org/officeDocument/2006/relationships/oleObject" Target="../embeddings/oleObject152.bin"/><Relationship Id="rId10" Type="http://schemas.openxmlformats.org/officeDocument/2006/relationships/image" Target="../media/image232.wmf"/><Relationship Id="rId1" Type="http://schemas.openxmlformats.org/officeDocument/2006/relationships/oleObject" Target="../embeddings/oleObject147.bin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9.bin"/><Relationship Id="rId8" Type="http://schemas.openxmlformats.org/officeDocument/2006/relationships/image" Target="../media/image239.wmf"/><Relationship Id="rId7" Type="http://schemas.openxmlformats.org/officeDocument/2006/relationships/oleObject" Target="../embeddings/oleObject158.bin"/><Relationship Id="rId6" Type="http://schemas.openxmlformats.org/officeDocument/2006/relationships/image" Target="../media/image238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237.wmf"/><Relationship Id="rId3" Type="http://schemas.openxmlformats.org/officeDocument/2006/relationships/oleObject" Target="../embeddings/oleObject156.bin"/><Relationship Id="rId25" Type="http://schemas.openxmlformats.org/officeDocument/2006/relationships/notesSlide" Target="../notesSlides/notesSlide58.xml"/><Relationship Id="rId24" Type="http://schemas.openxmlformats.org/officeDocument/2006/relationships/vmlDrawing" Target="../drawings/vmlDrawing25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43.wmf"/><Relationship Id="rId21" Type="http://schemas.openxmlformats.org/officeDocument/2006/relationships/oleObject" Target="../embeddings/oleObject165.bin"/><Relationship Id="rId20" Type="http://schemas.openxmlformats.org/officeDocument/2006/relationships/image" Target="../media/image242.wmf"/><Relationship Id="rId2" Type="http://schemas.openxmlformats.org/officeDocument/2006/relationships/image" Target="../media/image236.wmf"/><Relationship Id="rId19" Type="http://schemas.openxmlformats.org/officeDocument/2006/relationships/oleObject" Target="../embeddings/oleObject164.bin"/><Relationship Id="rId18" Type="http://schemas.openxmlformats.org/officeDocument/2006/relationships/image" Target="../media/image241.wmf"/><Relationship Id="rId17" Type="http://schemas.openxmlformats.org/officeDocument/2006/relationships/oleObject" Target="../embeddings/oleObject163.bin"/><Relationship Id="rId16" Type="http://schemas.openxmlformats.org/officeDocument/2006/relationships/image" Target="../media/image234.wmf"/><Relationship Id="rId15" Type="http://schemas.openxmlformats.org/officeDocument/2006/relationships/oleObject" Target="../embeddings/oleObject162.bin"/><Relationship Id="rId14" Type="http://schemas.openxmlformats.org/officeDocument/2006/relationships/image" Target="../media/image233.wmf"/><Relationship Id="rId13" Type="http://schemas.openxmlformats.org/officeDocument/2006/relationships/oleObject" Target="../embeddings/oleObject161.bin"/><Relationship Id="rId12" Type="http://schemas.openxmlformats.org/officeDocument/2006/relationships/image" Target="../media/image232.wmf"/><Relationship Id="rId11" Type="http://schemas.openxmlformats.org/officeDocument/2006/relationships/oleObject" Target="../embeddings/oleObject160.bin"/><Relationship Id="rId10" Type="http://schemas.openxmlformats.org/officeDocument/2006/relationships/image" Target="../media/image240.wmf"/><Relationship Id="rId1" Type="http://schemas.openxmlformats.org/officeDocument/2006/relationships/oleObject" Target="../embeddings/oleObject155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9.xml"/><Relationship Id="rId7" Type="http://schemas.openxmlformats.org/officeDocument/2006/relationships/vmlDrawing" Target="../drawings/vmlDrawing26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5.png"/><Relationship Id="rId4" Type="http://schemas.openxmlformats.org/officeDocument/2006/relationships/image" Target="../media/image239.wmf"/><Relationship Id="rId3" Type="http://schemas.openxmlformats.org/officeDocument/2006/relationships/oleObject" Target="../embeddings/oleObject167.bin"/><Relationship Id="rId2" Type="http://schemas.openxmlformats.org/officeDocument/2006/relationships/image" Target="../media/image244.wmf"/><Relationship Id="rId1" Type="http://schemas.openxmlformats.org/officeDocument/2006/relationships/oleObject" Target="../embeddings/oleObject166.bin"/></Relationships>
</file>

<file path=ppt/slides/_rels/slide6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0.xml"/><Relationship Id="rId5" Type="http://schemas.openxmlformats.org/officeDocument/2006/relationships/vmlDrawing" Target="../drawings/vmlDrawing2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7.wmf"/><Relationship Id="rId2" Type="http://schemas.openxmlformats.org/officeDocument/2006/relationships/oleObject" Target="../embeddings/oleObject168.bin"/><Relationship Id="rId1" Type="http://schemas.openxmlformats.org/officeDocument/2006/relationships/image" Target="../media/image246.png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8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1.wmf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250.wmf"/><Relationship Id="rId4" Type="http://schemas.openxmlformats.org/officeDocument/2006/relationships/oleObject" Target="../embeddings/oleObject170.bin"/><Relationship Id="rId3" Type="http://schemas.openxmlformats.org/officeDocument/2006/relationships/image" Target="../media/image249.wmf"/><Relationship Id="rId2" Type="http://schemas.openxmlformats.org/officeDocument/2006/relationships/oleObject" Target="../embeddings/oleObject169.bin"/><Relationship Id="rId10" Type="http://schemas.openxmlformats.org/officeDocument/2006/relationships/notesSlide" Target="../notesSlides/notesSlide61.xml"/><Relationship Id="rId1" Type="http://schemas.openxmlformats.org/officeDocument/2006/relationships/image" Target="../media/image24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226EC-78D9-4AF9-A096-7C45E3ECF924}" type="slidenum">
              <a:rPr lang="ru-RU" smtClean="0"/>
            </a:fld>
            <a:endParaRPr lang="ru-RU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038" y="246063"/>
            <a:ext cx="8723312" cy="25590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Работа в </a:t>
            </a:r>
            <a:r>
              <a:rPr lang="en-US" sz="6000" b="1" smtClean="0">
                <a:solidFill>
                  <a:schemeClr val="accent2"/>
                </a:solidFill>
              </a:rPr>
              <a:t>Excel 2007</a:t>
            </a:r>
            <a:endParaRPr lang="ru-RU" sz="6000" b="1" smtClean="0">
              <a:solidFill>
                <a:schemeClr val="accent2"/>
              </a:solidFill>
            </a:endParaRPr>
          </a:p>
        </p:txBody>
      </p:sp>
      <p:sp>
        <p:nvSpPr>
          <p:cNvPr id="3174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7763" y="2349500"/>
            <a:ext cx="7199312" cy="3573463"/>
          </a:xfrm>
          <a:noFill/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hlinkClick r:id="rId1" action="ppaction://hlinksldjump"/>
              </a:rPr>
              <a:t>Основы</a:t>
            </a:r>
            <a:endParaRPr lang="ru-RU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hlinkClick r:id="rId2" action="ppaction://hlinksldjump"/>
              </a:rPr>
              <a:t>Диаграммы</a:t>
            </a:r>
            <a:endParaRPr lang="ru-RU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hlinkClick r:id="rId3" action="ppaction://hlinksldjump"/>
              </a:rPr>
              <a:t>Численные методы</a:t>
            </a:r>
            <a:endParaRPr lang="ru-RU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hlinkClick r:id="rId4" action="ppaction://hlinksldjump"/>
              </a:rPr>
              <a:t>Статистика</a:t>
            </a:r>
            <a:endParaRPr lang="ru-RU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hlinkClick r:id="rId5" action="ppaction://hlinksldjump"/>
              </a:rPr>
              <a:t>Восстановление зависимостей</a:t>
            </a:r>
            <a:endParaRPr lang="ru-RU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spcBef>
                <a:spcPct val="40000"/>
              </a:spcBef>
              <a:buFontTx/>
              <a:buAutoNum type="arabicPeriod"/>
            </a:pPr>
            <a:r>
              <a:rPr lang="ru-RU" b="1" smtClean="0">
                <a:solidFill>
                  <a:srgbClr val="000000"/>
                </a:solidFill>
                <a:hlinkClick r:id="rId6" action="ppaction://hlinksldjump"/>
              </a:rPr>
              <a:t>Моделирование</a:t>
            </a:r>
            <a:endParaRPr lang="ru-RU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2AAA9B-F875-4388-8E58-82E10EB44E2A}" type="slidenum">
              <a:rPr lang="ru-RU" smtClean="0"/>
            </a:fld>
            <a:endParaRPr lang="ru-RU" smtClean="0"/>
          </a:p>
        </p:txBody>
      </p:sp>
      <p:sp>
        <p:nvSpPr>
          <p:cNvPr id="4096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Перемещение и копирование</a:t>
            </a:r>
            <a:endParaRPr lang="ru-RU" sz="3000"/>
          </a:p>
        </p:txBody>
      </p:sp>
      <p:pic>
        <p:nvPicPr>
          <p:cNvPr id="40965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8038" y="1147763"/>
            <a:ext cx="3619500" cy="1828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7" name="Выгнутая вверх стрелка 6"/>
          <p:cNvSpPr>
            <a:spLocks noChangeArrowheads="1"/>
          </p:cNvSpPr>
          <p:nvPr/>
        </p:nvSpPr>
        <p:spPr bwMode="auto">
          <a:xfrm rot="2170584">
            <a:off x="2794000" y="1689100"/>
            <a:ext cx="631825" cy="350838"/>
          </a:xfrm>
          <a:prstGeom prst="curvedDownArrow">
            <a:avLst>
              <a:gd name="adj1" fmla="val 24937"/>
              <a:gd name="adj2" fmla="val 49883"/>
              <a:gd name="adj3" fmla="val 25000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657600" y="960438"/>
            <a:ext cx="2551113" cy="820737"/>
          </a:xfrm>
          <a:prstGeom prst="wedgeRoundRectCallout">
            <a:avLst>
              <a:gd name="adj1" fmla="val -64246"/>
              <a:gd name="adj2" fmla="val 5810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перетащить ЛКМ</a:t>
            </a:r>
            <a:endParaRPr lang="ru-RU" sz="2200" b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за рамку (!)</a:t>
            </a:r>
            <a:endParaRPr lang="ru-RU" sz="2200" b="0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932363" y="1868488"/>
            <a:ext cx="3565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+</a:t>
            </a:r>
            <a:r>
              <a:rPr lang="en-US" sz="2800">
                <a:solidFill>
                  <a:srgbClr val="3333FF"/>
                </a:solidFill>
              </a:rPr>
              <a:t>Ctrl</a:t>
            </a:r>
            <a:r>
              <a:rPr lang="en-US" sz="2800" b="0"/>
              <a:t> </a:t>
            </a:r>
            <a:r>
              <a:rPr lang="ru-RU" sz="2800" b="0"/>
              <a:t>= копирование</a:t>
            </a:r>
            <a:endParaRPr lang="ru-RU" sz="2800" b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932363" y="2397125"/>
            <a:ext cx="37449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+</a:t>
            </a:r>
            <a:r>
              <a:rPr lang="en-US" sz="2800">
                <a:solidFill>
                  <a:srgbClr val="3333FF"/>
                </a:solidFill>
              </a:rPr>
              <a:t>Alt</a:t>
            </a:r>
            <a:r>
              <a:rPr lang="en-US" sz="2800" b="0"/>
              <a:t> </a:t>
            </a:r>
            <a:r>
              <a:rPr lang="ru-RU" sz="2800" b="0"/>
              <a:t>= на другой лист</a:t>
            </a:r>
            <a:endParaRPr lang="ru-RU" sz="2800" b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93713" y="3321050"/>
            <a:ext cx="60864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перемещение со сдвигом (+</a:t>
            </a:r>
            <a:r>
              <a:rPr lang="en-US" sz="2800">
                <a:solidFill>
                  <a:srgbClr val="3333FF"/>
                </a:solidFill>
              </a:rPr>
              <a:t>Shift</a:t>
            </a:r>
            <a:r>
              <a:rPr lang="ru-RU" sz="2800">
                <a:solidFill>
                  <a:srgbClr val="3333FF"/>
                </a:solidFill>
              </a:rPr>
              <a:t>)</a:t>
            </a:r>
            <a:endParaRPr lang="ru-RU" sz="2800">
              <a:solidFill>
                <a:srgbClr val="3333FF"/>
              </a:solidFill>
            </a:endParaRPr>
          </a:p>
        </p:txBody>
      </p:sp>
      <p:pic>
        <p:nvPicPr>
          <p:cNvPr id="218116" name="Picture 4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988" y="4103688"/>
            <a:ext cx="4191000" cy="19050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4" name="Выгнутая вверх стрелка 13"/>
          <p:cNvSpPr>
            <a:spLocks noChangeArrowheads="1"/>
          </p:cNvSpPr>
          <p:nvPr/>
        </p:nvSpPr>
        <p:spPr bwMode="auto">
          <a:xfrm flipH="1">
            <a:off x="3465513" y="4110038"/>
            <a:ext cx="2165350" cy="576262"/>
          </a:xfrm>
          <a:prstGeom prst="curvedDownArrow">
            <a:avLst>
              <a:gd name="adj1" fmla="val 25016"/>
              <a:gd name="adj2" fmla="val 50031"/>
              <a:gd name="adj3" fmla="val 25000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2" name="Picture 6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5600" y="1562100"/>
            <a:ext cx="5068888" cy="13970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19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72FD0F-7692-4567-A506-4717D4B61679}" type="slidenum">
              <a:rPr lang="ru-RU" smtClean="0"/>
            </a:fld>
            <a:endParaRPr lang="ru-RU" smtClean="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Типы ссылок</a:t>
            </a:r>
            <a:endParaRPr lang="ru-RU" sz="30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65113" y="868363"/>
            <a:ext cx="8010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относительные</a:t>
            </a:r>
            <a:r>
              <a:rPr lang="ru-RU" sz="2800" b="0">
                <a:solidFill>
                  <a:srgbClr val="000000"/>
                </a:solidFill>
              </a:rPr>
              <a:t> </a:t>
            </a:r>
            <a:r>
              <a:rPr lang="ru-RU" sz="2000" b="0">
                <a:solidFill>
                  <a:srgbClr val="000000"/>
                </a:solidFill>
              </a:rPr>
              <a:t>(меняются так же, как и адрес формулы )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73125" y="1938338"/>
            <a:ext cx="1260475" cy="2444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591175" y="1489075"/>
            <a:ext cx="3217863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000" b="0"/>
              <a:t>формула «переехала» на один столбец вправо и на одну строку вниз;</a:t>
            </a:r>
            <a:endParaRPr lang="ru-RU" sz="2000" b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55588" y="3648075"/>
            <a:ext cx="2436812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абсолютные</a:t>
            </a:r>
            <a:endParaRPr lang="ru-RU" sz="2800">
              <a:solidFill>
                <a:srgbClr val="3333FF"/>
              </a:solidFill>
            </a:endParaRPr>
          </a:p>
          <a:p>
            <a:r>
              <a:rPr lang="ru-RU" sz="2000" b="0">
                <a:solidFill>
                  <a:srgbClr val="000000"/>
                </a:solidFill>
              </a:rPr>
              <a:t>(не меняются)</a:t>
            </a:r>
            <a:endParaRPr lang="ru-RU" sz="140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971925" y="3648075"/>
            <a:ext cx="488950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смешанные</a:t>
            </a:r>
            <a:br>
              <a:rPr lang="ru-RU" sz="2800" b="0">
                <a:solidFill>
                  <a:srgbClr val="000000"/>
                </a:solidFill>
              </a:rPr>
            </a:br>
            <a:r>
              <a:rPr lang="ru-RU" sz="2000" b="0">
                <a:solidFill>
                  <a:srgbClr val="000000"/>
                </a:solidFill>
              </a:rPr>
              <a:t>(меняется только относительная часть)</a:t>
            </a:r>
            <a:endParaRPr lang="ru-RU" sz="1400"/>
          </a:p>
        </p:txBody>
      </p:sp>
      <p:pic>
        <p:nvPicPr>
          <p:cNvPr id="219140" name="Picture 4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4568825"/>
            <a:ext cx="4381500" cy="12954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19141" name="Picture 5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4600575"/>
            <a:ext cx="3263900" cy="12700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298700" y="1938338"/>
            <a:ext cx="1260475" cy="2444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979863" y="1938338"/>
            <a:ext cx="1260475" cy="2444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873125" y="2281238"/>
            <a:ext cx="1260475" cy="246062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970338" y="2281238"/>
            <a:ext cx="1260475" cy="246062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73125" y="2616200"/>
            <a:ext cx="1260475" cy="2444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2298700" y="2616200"/>
            <a:ext cx="1260475" cy="2444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" name="Выгнутая вверх стрелка 16"/>
          <p:cNvSpPr>
            <a:spLocks noChangeArrowheads="1"/>
          </p:cNvSpPr>
          <p:nvPr/>
        </p:nvSpPr>
        <p:spPr bwMode="auto">
          <a:xfrm rot="1212020">
            <a:off x="3311525" y="2171700"/>
            <a:ext cx="893763" cy="349250"/>
          </a:xfrm>
          <a:prstGeom prst="curvedDownArrow">
            <a:avLst>
              <a:gd name="adj1" fmla="val 25070"/>
              <a:gd name="adj2" fmla="val 50163"/>
              <a:gd name="adj3" fmla="val 25000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5603875" y="2457450"/>
            <a:ext cx="28622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solidFill>
                  <a:srgbClr val="3333FF"/>
                </a:solidFill>
              </a:rPr>
              <a:t>имя </a:t>
            </a:r>
            <a:r>
              <a:rPr lang="ru-RU" sz="2000">
                <a:solidFill>
                  <a:srgbClr val="3333FF"/>
                </a:solidFill>
              </a:rPr>
              <a:t>столбца</a:t>
            </a:r>
            <a:r>
              <a:rPr lang="ru-RU" sz="2000" b="0">
                <a:solidFill>
                  <a:srgbClr val="3333FF"/>
                </a:solidFill>
              </a:rPr>
              <a:t> </a:t>
            </a:r>
            <a:r>
              <a:rPr lang="ru-RU" sz="2000" b="0">
                <a:solidFill>
                  <a:srgbClr val="3333FF"/>
                </a:solidFill>
                <a:sym typeface="Symbol" panose="05050102010706020507" pitchFamily="18" charset="2"/>
              </a:rPr>
              <a:t></a:t>
            </a:r>
            <a:r>
              <a:rPr lang="ru-RU" sz="2000" b="0">
                <a:solidFill>
                  <a:srgbClr val="3333FF"/>
                </a:solidFill>
              </a:rPr>
              <a:t> на 1</a:t>
            </a:r>
            <a:endParaRPr lang="ru-RU" sz="2000" b="0">
              <a:solidFill>
                <a:srgbClr val="3333FF"/>
              </a:solidFill>
            </a:endParaRPr>
          </a:p>
          <a:p>
            <a:r>
              <a:rPr lang="ru-RU" sz="2000" b="0">
                <a:solidFill>
                  <a:srgbClr val="3333FF"/>
                </a:solidFill>
              </a:rPr>
              <a:t>номер </a:t>
            </a:r>
            <a:r>
              <a:rPr lang="ru-RU" sz="2000">
                <a:solidFill>
                  <a:srgbClr val="3333FF"/>
                </a:solidFill>
              </a:rPr>
              <a:t>строки</a:t>
            </a:r>
            <a:r>
              <a:rPr lang="ru-RU" sz="2000" b="0">
                <a:solidFill>
                  <a:srgbClr val="3333FF"/>
                </a:solidFill>
              </a:rPr>
              <a:t> </a:t>
            </a:r>
            <a:r>
              <a:rPr lang="ru-RU" sz="2000" b="0">
                <a:solidFill>
                  <a:srgbClr val="3333FF"/>
                </a:solidFill>
                <a:sym typeface="Symbol" panose="05050102010706020507" pitchFamily="18" charset="2"/>
              </a:rPr>
              <a:t> </a:t>
            </a:r>
            <a:r>
              <a:rPr lang="ru-RU" sz="2000" b="0">
                <a:solidFill>
                  <a:srgbClr val="3333FF"/>
                </a:solidFill>
              </a:rPr>
              <a:t>на 1</a:t>
            </a:r>
            <a:endParaRPr lang="ru-RU" sz="2000" b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8" grpId="0"/>
      <p:bldP spid="19" grpId="0"/>
      <p:bldP spid="20" grpId="0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17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4E672B-58E1-457C-9F59-55F56D11EBC5}" type="slidenum">
              <a:rPr lang="ru-RU" smtClean="0"/>
            </a:fld>
            <a:endParaRPr lang="ru-RU" smtClean="0"/>
          </a:p>
        </p:txBody>
      </p:sp>
      <p:sp>
        <p:nvSpPr>
          <p:cNvPr id="4301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Заполнение рядов</a:t>
            </a:r>
            <a:endParaRPr lang="ru-RU" sz="30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1313" y="828675"/>
            <a:ext cx="43005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арифметическая прогрессия</a:t>
            </a:r>
            <a:endParaRPr lang="ru-RU" sz="1600"/>
          </a:p>
        </p:txBody>
      </p:sp>
      <p:pic>
        <p:nvPicPr>
          <p:cNvPr id="220162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1663" y="1366838"/>
            <a:ext cx="2032000" cy="2489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0163" name="Picture 3" descr="Орех"/>
          <p:cNvPicPr>
            <a:picLocks noChangeAspect="1" noChangeArrowheads="1"/>
          </p:cNvPicPr>
          <p:nvPr/>
        </p:nvPicPr>
        <p:blipFill>
          <a:blip r:embed="rId2"/>
          <a:srcRect b="10085"/>
          <a:stretch>
            <a:fillRect/>
          </a:stretch>
        </p:blipFill>
        <p:spPr bwMode="auto">
          <a:xfrm>
            <a:off x="601663" y="1366838"/>
            <a:ext cx="2032000" cy="22383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127250" y="1374775"/>
            <a:ext cx="1905000" cy="819150"/>
          </a:xfrm>
          <a:prstGeom prst="wedgeRoundRectCallout">
            <a:avLst>
              <a:gd name="adj1" fmla="val -64246"/>
              <a:gd name="adj2" fmla="val 5810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маркер заполнения</a:t>
            </a:r>
            <a:endParaRPr lang="ru-RU" sz="2200" b="0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735513" y="828675"/>
            <a:ext cx="4140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0000"/>
                </a:solidFill>
              </a:rPr>
              <a:t>копирование формул</a:t>
            </a:r>
            <a:endParaRPr lang="ru-RU" sz="1600"/>
          </a:p>
        </p:txBody>
      </p:sp>
      <p:pic>
        <p:nvPicPr>
          <p:cNvPr id="220164" name="Picture 4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263" y="1395413"/>
            <a:ext cx="2032000" cy="2489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0166" name="Picture 6" descr="Орех"/>
          <p:cNvPicPr>
            <a:picLocks noChangeAspect="1" noChangeArrowheads="1"/>
          </p:cNvPicPr>
          <p:nvPr/>
        </p:nvPicPr>
        <p:blipFill>
          <a:blip r:embed="rId4"/>
          <a:srcRect b="7401"/>
          <a:stretch>
            <a:fillRect/>
          </a:stretch>
        </p:blipFill>
        <p:spPr bwMode="auto">
          <a:xfrm>
            <a:off x="5529263" y="1395413"/>
            <a:ext cx="2032000" cy="23050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7748588" y="2424113"/>
            <a:ext cx="876300" cy="492125"/>
          </a:xfrm>
          <a:prstGeom prst="wedgeRoundRectCallout">
            <a:avLst>
              <a:gd name="adj1" fmla="val -70840"/>
              <a:gd name="adj2" fmla="val 34641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rot="16200000" flipH="1">
            <a:off x="6794500" y="2752726"/>
            <a:ext cx="1463675" cy="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tailEnd type="triangle" w="med" len="lg"/>
          </a:ln>
        </p:spPr>
      </p:cxnSp>
      <p:pic>
        <p:nvPicPr>
          <p:cNvPr id="220168" name="Picture 8" descr="Орех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01ACC"/>
              </a:clrFrom>
              <a:clrTo>
                <a:srgbClr val="A01A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5288" y="1563688"/>
            <a:ext cx="1676400" cy="22860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41313" y="3946525"/>
            <a:ext cx="8921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даты</a:t>
            </a:r>
            <a:endParaRPr lang="ru-RU" sz="1600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645150" y="3946525"/>
            <a:ext cx="11366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списки</a:t>
            </a:r>
            <a:endParaRPr lang="ru-RU" sz="1600"/>
          </a:p>
        </p:txBody>
      </p:sp>
      <p:pic>
        <p:nvPicPr>
          <p:cNvPr id="220169" name="Picture 9" descr="Оре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8363" y="4391025"/>
            <a:ext cx="2463800" cy="20764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0170" name="Picture 10" descr="Орех"/>
          <p:cNvPicPr>
            <a:picLocks noChangeAspect="1" noChangeArrowheads="1"/>
          </p:cNvPicPr>
          <p:nvPr/>
        </p:nvPicPr>
        <p:blipFill>
          <a:blip r:embed="rId7"/>
          <a:srcRect b="10335"/>
          <a:stretch>
            <a:fillRect/>
          </a:stretch>
        </p:blipFill>
        <p:spPr bwMode="auto">
          <a:xfrm>
            <a:off x="5948363" y="4391025"/>
            <a:ext cx="2463800" cy="1968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0171" name="Picture 11" descr="Орех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125" y="4410075"/>
            <a:ext cx="1955800" cy="21971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0172" name="Picture 12" descr="Орех"/>
          <p:cNvPicPr>
            <a:picLocks noChangeAspect="1" noChangeArrowheads="1"/>
          </p:cNvPicPr>
          <p:nvPr/>
        </p:nvPicPr>
        <p:blipFill>
          <a:blip r:embed="rId9"/>
          <a:srcRect b="9851"/>
          <a:stretch>
            <a:fillRect/>
          </a:stretch>
        </p:blipFill>
        <p:spPr bwMode="auto">
          <a:xfrm>
            <a:off x="619125" y="4410075"/>
            <a:ext cx="1955800" cy="19796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940050" y="3946525"/>
            <a:ext cx="10699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время</a:t>
            </a:r>
            <a:endParaRPr lang="ru-RU" sz="1600"/>
          </a:p>
        </p:txBody>
      </p:sp>
      <p:pic>
        <p:nvPicPr>
          <p:cNvPr id="220173" name="Picture 13" descr="Орех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57550" y="4391025"/>
            <a:ext cx="1955800" cy="21971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0174" name="Picture 14" descr="Орех"/>
          <p:cNvPicPr>
            <a:picLocks noChangeAspect="1" noChangeArrowheads="1"/>
          </p:cNvPicPr>
          <p:nvPr/>
        </p:nvPicPr>
        <p:blipFill>
          <a:blip r:embed="rId11"/>
          <a:srcRect b="10912"/>
          <a:stretch>
            <a:fillRect/>
          </a:stretch>
        </p:blipFill>
        <p:spPr bwMode="auto">
          <a:xfrm>
            <a:off x="3257550" y="4391025"/>
            <a:ext cx="1955800" cy="19573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rot="5400000">
            <a:off x="1266032" y="2920206"/>
            <a:ext cx="1125538" cy="3175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tailEnd type="triangle" w="med" len="lg"/>
          </a:ln>
        </p:spPr>
      </p:cxnSp>
      <p:sp>
        <p:nvSpPr>
          <p:cNvPr id="8" name="Скругленная прямоугольная выноска 7"/>
          <p:cNvSpPr/>
          <p:nvPr/>
        </p:nvSpPr>
        <p:spPr>
          <a:xfrm>
            <a:off x="1992313" y="2424113"/>
            <a:ext cx="876300" cy="492125"/>
          </a:xfrm>
          <a:prstGeom prst="wedgeRoundRectCallout">
            <a:avLst>
              <a:gd name="adj1" fmla="val -70840"/>
              <a:gd name="adj2" fmla="val 34641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12" grpId="0"/>
      <p:bldP spid="16" grpId="0" animBg="1"/>
      <p:bldP spid="22" grpId="0"/>
      <p:bldP spid="23" grpId="0"/>
      <p:bldP spid="28" grpId="0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7776AD-5D3B-4A5C-AC5D-5DCAFAC9DB1E}" type="slidenum">
              <a:rPr lang="ru-RU" smtClean="0"/>
            </a:fld>
            <a:endParaRPr lang="ru-RU" smtClean="0"/>
          </a:p>
        </p:txBody>
      </p:sp>
      <p:sp>
        <p:nvSpPr>
          <p:cNvPr id="4403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Оформление ячеек</a:t>
            </a:r>
            <a:endParaRPr lang="ru-RU" sz="3000"/>
          </a:p>
        </p:txBody>
      </p:sp>
      <p:pic>
        <p:nvPicPr>
          <p:cNvPr id="44037" name="Picture 4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2113" y="931863"/>
            <a:ext cx="2489200" cy="9906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74650" y="2116138"/>
            <a:ext cx="2136775" cy="492125"/>
          </a:xfrm>
          <a:prstGeom prst="wedgeRoundRectCallout">
            <a:avLst>
              <a:gd name="adj1" fmla="val 60692"/>
              <a:gd name="adj2" fmla="val -100260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все свойства</a:t>
            </a:r>
            <a:endParaRPr lang="ru-RU" sz="2200" b="0" dirty="0"/>
          </a:p>
        </p:txBody>
      </p:sp>
      <p:pic>
        <p:nvPicPr>
          <p:cNvPr id="221189" name="Picture 5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688" y="998538"/>
            <a:ext cx="871537" cy="4254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54363" y="1454150"/>
            <a:ext cx="14239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  <a:t> </a:t>
            </a:r>
            <a:r>
              <a:rPr lang="ru-RU" sz="2000" b="0">
                <a:solidFill>
                  <a:srgbClr val="000000"/>
                </a:solidFill>
              </a:rPr>
              <a:t>размер</a:t>
            </a:r>
            <a:endParaRPr lang="ru-RU" sz="1600"/>
          </a:p>
        </p:txBody>
      </p:sp>
      <p:grpSp>
        <p:nvGrpSpPr>
          <p:cNvPr id="2" name="Группа 14"/>
          <p:cNvGrpSpPr/>
          <p:nvPr/>
        </p:nvGrpSpPr>
        <p:grpSpPr bwMode="auto">
          <a:xfrm>
            <a:off x="5322888" y="941388"/>
            <a:ext cx="3425825" cy="4051300"/>
            <a:chOff x="5313146" y="941338"/>
            <a:chExt cx="3426593" cy="4051300"/>
          </a:xfrm>
        </p:grpSpPr>
        <p:pic>
          <p:nvPicPr>
            <p:cNvPr id="44053" name="Picture 6" descr="Орех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A5EB"/>
                </a:clrFrom>
                <a:clrTo>
                  <a:srgbClr val="FFA5E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21367" y="941338"/>
              <a:ext cx="3390900" cy="4051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sp>
          <p:nvSpPr>
            <p:cNvPr id="44054" name="Полилиния 11"/>
            <p:cNvSpPr>
              <a:spLocks noChangeArrowheads="1"/>
            </p:cNvSpPr>
            <p:nvPr/>
          </p:nvSpPr>
          <p:spPr bwMode="auto">
            <a:xfrm>
              <a:off x="5322771" y="1796716"/>
              <a:ext cx="3416968" cy="359343"/>
            </a:xfrm>
            <a:custGeom>
              <a:avLst/>
              <a:gdLst>
                <a:gd name="T0" fmla="*/ 0 w 3416968"/>
                <a:gd name="T1" fmla="*/ 272716 h 359343"/>
                <a:gd name="T2" fmla="*/ 943275 w 3416968"/>
                <a:gd name="T3" fmla="*/ 51335 h 359343"/>
                <a:gd name="T4" fmla="*/ 1713296 w 3416968"/>
                <a:gd name="T5" fmla="*/ 22459 h 359343"/>
                <a:gd name="T6" fmla="*/ 2704698 w 3416968"/>
                <a:gd name="T7" fmla="*/ 186088 h 359343"/>
                <a:gd name="T8" fmla="*/ 3416968 w 3416968"/>
                <a:gd name="T9" fmla="*/ 359343 h 359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6968"/>
                <a:gd name="T16" fmla="*/ 0 h 359343"/>
                <a:gd name="T17" fmla="*/ 3416968 w 3416968"/>
                <a:gd name="T18" fmla="*/ 359343 h 359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6968" h="359343">
                  <a:moveTo>
                    <a:pt x="0" y="272716"/>
                  </a:moveTo>
                  <a:cubicBezTo>
                    <a:pt x="328863" y="182880"/>
                    <a:pt x="657726" y="93044"/>
                    <a:pt x="943275" y="51335"/>
                  </a:cubicBezTo>
                  <a:cubicBezTo>
                    <a:pt x="1228824" y="9626"/>
                    <a:pt x="1419726" y="0"/>
                    <a:pt x="1713296" y="22459"/>
                  </a:cubicBezTo>
                  <a:cubicBezTo>
                    <a:pt x="2006866" y="44918"/>
                    <a:pt x="2420753" y="129941"/>
                    <a:pt x="2704698" y="186088"/>
                  </a:cubicBezTo>
                  <a:cubicBezTo>
                    <a:pt x="2988643" y="242235"/>
                    <a:pt x="3202805" y="300789"/>
                    <a:pt x="3416968" y="359343"/>
                  </a:cubicBezTo>
                </a:path>
              </a:pathLst>
            </a:custGeom>
            <a:noFill/>
            <a:ln w="12700" algn="ctr">
              <a:solidFill>
                <a:srgbClr val="FF0000"/>
              </a:solidFill>
              <a:rou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44055" name="Полилиния 13"/>
            <p:cNvSpPr>
              <a:spLocks noChangeArrowheads="1"/>
            </p:cNvSpPr>
            <p:nvPr/>
          </p:nvSpPr>
          <p:spPr bwMode="auto">
            <a:xfrm>
              <a:off x="5313146" y="2239478"/>
              <a:ext cx="3416968" cy="580723"/>
            </a:xfrm>
            <a:custGeom>
              <a:avLst/>
              <a:gdLst>
                <a:gd name="T0" fmla="*/ 0 w 3416968"/>
                <a:gd name="T1" fmla="*/ 291966 h 580723"/>
                <a:gd name="T2" fmla="*/ 943275 w 3416968"/>
                <a:gd name="T3" fmla="*/ 70585 h 580723"/>
                <a:gd name="T4" fmla="*/ 1713296 w 3416968"/>
                <a:gd name="T5" fmla="*/ 41709 h 580723"/>
                <a:gd name="T6" fmla="*/ 2704698 w 3416968"/>
                <a:gd name="T7" fmla="*/ 320841 h 580723"/>
                <a:gd name="T8" fmla="*/ 3416968 w 3416968"/>
                <a:gd name="T9" fmla="*/ 580723 h 5807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6968"/>
                <a:gd name="T16" fmla="*/ 0 h 580723"/>
                <a:gd name="T17" fmla="*/ 3416968 w 3416968"/>
                <a:gd name="T18" fmla="*/ 580723 h 5807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6968" h="580723">
                  <a:moveTo>
                    <a:pt x="0" y="291966"/>
                  </a:moveTo>
                  <a:cubicBezTo>
                    <a:pt x="328863" y="202130"/>
                    <a:pt x="657726" y="112294"/>
                    <a:pt x="943275" y="70585"/>
                  </a:cubicBezTo>
                  <a:cubicBezTo>
                    <a:pt x="1228824" y="28876"/>
                    <a:pt x="1419726" y="0"/>
                    <a:pt x="1713296" y="41709"/>
                  </a:cubicBezTo>
                  <a:cubicBezTo>
                    <a:pt x="2006866" y="83418"/>
                    <a:pt x="2420753" y="231005"/>
                    <a:pt x="2704698" y="320841"/>
                  </a:cubicBezTo>
                  <a:cubicBezTo>
                    <a:pt x="2988643" y="410677"/>
                    <a:pt x="3202805" y="522169"/>
                    <a:pt x="3416968" y="580723"/>
                  </a:cubicBezTo>
                </a:path>
              </a:pathLst>
            </a:custGeom>
            <a:noFill/>
            <a:ln w="12700" algn="ctr">
              <a:solidFill>
                <a:srgbClr val="FF0000"/>
              </a:solidFill>
              <a:rou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pic>
        <p:nvPicPr>
          <p:cNvPr id="221191" name="Picture 7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" y="2773363"/>
            <a:ext cx="2095500" cy="10033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1192" name="Picture 8" descr="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193925"/>
            <a:ext cx="654050" cy="4492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433763" y="2224088"/>
            <a:ext cx="1741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  <a:t>направление</a:t>
            </a:r>
            <a:endParaRPr lang="ru-RU" sz="1600"/>
          </a:p>
        </p:txBody>
      </p:sp>
      <p:pic>
        <p:nvPicPr>
          <p:cNvPr id="221193" name="Picture 9" descr="Оре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3363" y="2741613"/>
            <a:ext cx="558800" cy="5302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452813" y="2657475"/>
            <a:ext cx="16668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  <a:t>в несколько </a:t>
            </a:r>
            <a:b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  <a:t>строк</a:t>
            </a:r>
            <a:endParaRPr lang="ru-RU" sz="1600"/>
          </a:p>
        </p:txBody>
      </p:sp>
      <p:pic>
        <p:nvPicPr>
          <p:cNvPr id="221194" name="Picture 10" descr="Орех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A5EB"/>
              </a:clrFrom>
              <a:clrTo>
                <a:srgbClr val="FFA5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8350" y="3195638"/>
            <a:ext cx="3124200" cy="1447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1195" name="Picture 11" descr="Орех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663" y="5038725"/>
            <a:ext cx="1727200" cy="9779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1197" name="Picture 13" descr="Орех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3325" y="5338763"/>
            <a:ext cx="1009650" cy="49371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1199" name="Picture 15" descr="Орех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6813" y="5340350"/>
            <a:ext cx="846137" cy="5016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317875" y="5227638"/>
            <a:ext cx="1397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  <a:t>денежный</a:t>
            </a:r>
            <a:b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  <a:t>формат</a:t>
            </a:r>
            <a:endParaRPr lang="ru-RU" sz="16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051550" y="5197475"/>
            <a:ext cx="2390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  <a:t>количество знаков</a:t>
            </a:r>
            <a:b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ru-RU" sz="2000" b="0">
                <a:solidFill>
                  <a:srgbClr val="000000"/>
                </a:solidFill>
                <a:sym typeface="Symbol" panose="05050102010706020507" pitchFamily="18" charset="2"/>
              </a:rPr>
              <a:t>в дробной части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8" grpId="0"/>
      <p:bldP spid="20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7EBC3-E77B-4AF5-AC32-C2EF0EBE5D31}" type="slidenum">
              <a:rPr lang="ru-RU" smtClean="0"/>
            </a:fld>
            <a:endParaRPr lang="ru-RU" smtClean="0"/>
          </a:p>
        </p:txBody>
      </p:sp>
      <p:sp>
        <p:nvSpPr>
          <p:cNvPr id="4505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Функции</a:t>
            </a:r>
            <a:endParaRPr lang="ru-RU" sz="3000"/>
          </a:p>
        </p:txBody>
      </p:sp>
      <p:pic>
        <p:nvPicPr>
          <p:cNvPr id="45061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6900" y="1555750"/>
            <a:ext cx="4368800" cy="19177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140325" y="2270125"/>
            <a:ext cx="2136775" cy="492125"/>
          </a:xfrm>
          <a:prstGeom prst="wedgeRoundRectCallout">
            <a:avLst>
              <a:gd name="adj1" fmla="val -86605"/>
              <a:gd name="adj2" fmla="val 7569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ввод в ячейке</a:t>
            </a:r>
            <a:endParaRPr lang="ru-RU" sz="2200" b="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52438" y="893763"/>
            <a:ext cx="4360862" cy="492125"/>
          </a:xfrm>
          <a:prstGeom prst="wedgeRoundRectCallout">
            <a:avLst>
              <a:gd name="adj1" fmla="val 22051"/>
              <a:gd name="adj2" fmla="val 9133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ввод в строке редактирования</a:t>
            </a:r>
            <a:endParaRPr lang="ru-RU" sz="2200" b="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24088" y="3540125"/>
            <a:ext cx="1500187" cy="492125"/>
          </a:xfrm>
          <a:prstGeom prst="wedgeRoundRectCallout">
            <a:avLst>
              <a:gd name="adj1" fmla="val 35467"/>
              <a:gd name="adj2" fmla="val -153046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диапазон</a:t>
            </a:r>
            <a:endParaRPr lang="ru-RU" sz="2200" b="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138613" y="3416300"/>
            <a:ext cx="1193800" cy="492125"/>
          </a:xfrm>
          <a:prstGeom prst="wedgeRoundRectCallout">
            <a:avLst>
              <a:gd name="adj1" fmla="val -44227"/>
              <a:gd name="adj2" fmla="val -127630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ячейка</a:t>
            </a:r>
            <a:endParaRPr lang="ru-RU" sz="2200" b="0" dirty="0"/>
          </a:p>
        </p:txBody>
      </p:sp>
      <p:sp>
        <p:nvSpPr>
          <p:cNvPr id="12" name="Полилиния 11"/>
          <p:cNvSpPr>
            <a:spLocks noChangeArrowheads="1"/>
          </p:cNvSpPr>
          <p:nvPr/>
        </p:nvSpPr>
        <p:spPr bwMode="auto">
          <a:xfrm>
            <a:off x="1876425" y="2809875"/>
            <a:ext cx="1520825" cy="539750"/>
          </a:xfrm>
          <a:custGeom>
            <a:avLst/>
            <a:gdLst>
              <a:gd name="T0" fmla="*/ 1521155 w 1520792"/>
              <a:gd name="T1" fmla="*/ 293125 h 539014"/>
              <a:gd name="T2" fmla="*/ 673934 w 1520792"/>
              <a:gd name="T3" fmla="*/ 498311 h 539014"/>
              <a:gd name="T4" fmla="*/ 0 w 1520792"/>
              <a:gd name="T5" fmla="*/ 0 h 539014"/>
              <a:gd name="T6" fmla="*/ 0 60000 65536"/>
              <a:gd name="T7" fmla="*/ 0 60000 65536"/>
              <a:gd name="T8" fmla="*/ 0 60000 65536"/>
              <a:gd name="T9" fmla="*/ 0 w 1520792"/>
              <a:gd name="T10" fmla="*/ 0 h 539014"/>
              <a:gd name="T11" fmla="*/ 1520792 w 1520792"/>
              <a:gd name="T12" fmla="*/ 539014 h 539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0792" h="539014">
                <a:moveTo>
                  <a:pt x="1520792" y="288758"/>
                </a:moveTo>
                <a:cubicBezTo>
                  <a:pt x="1224013" y="413886"/>
                  <a:pt x="927234" y="539014"/>
                  <a:pt x="673769" y="490888"/>
                </a:cubicBezTo>
                <a:cubicBezTo>
                  <a:pt x="420304" y="442762"/>
                  <a:pt x="210152" y="221381"/>
                  <a:pt x="0" y="0"/>
                </a:cubicBezTo>
              </a:path>
            </a:pathLst>
          </a:custGeom>
          <a:noFill/>
          <a:ln w="25400" algn="ctr">
            <a:solidFill>
              <a:srgbClr val="3333FF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3" name="Полилиния 12"/>
          <p:cNvSpPr>
            <a:spLocks noChangeArrowheads="1"/>
          </p:cNvSpPr>
          <p:nvPr/>
        </p:nvSpPr>
        <p:spPr bwMode="auto">
          <a:xfrm>
            <a:off x="3321050" y="2255838"/>
            <a:ext cx="827088" cy="574675"/>
          </a:xfrm>
          <a:custGeom>
            <a:avLst/>
            <a:gdLst>
              <a:gd name="T0" fmla="*/ 820280 w 827772"/>
              <a:gd name="T1" fmla="*/ 578377 h 574306"/>
              <a:gd name="T2" fmla="*/ 467368 w 827772"/>
              <a:gd name="T3" fmla="*/ 54928 h 574306"/>
              <a:gd name="T4" fmla="*/ 0 w 827772"/>
              <a:gd name="T5" fmla="*/ 248799 h 574306"/>
              <a:gd name="T6" fmla="*/ 0 60000 65536"/>
              <a:gd name="T7" fmla="*/ 0 60000 65536"/>
              <a:gd name="T8" fmla="*/ 0 60000 65536"/>
              <a:gd name="T9" fmla="*/ 0 w 827772"/>
              <a:gd name="T10" fmla="*/ 0 h 574306"/>
              <a:gd name="T11" fmla="*/ 827772 w 827772"/>
              <a:gd name="T12" fmla="*/ 574306 h 574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7772" h="574306">
                <a:moveTo>
                  <a:pt x="827772" y="574306"/>
                </a:moveTo>
                <a:cubicBezTo>
                  <a:pt x="597568" y="534201"/>
                  <a:pt x="609599" y="109086"/>
                  <a:pt x="471637" y="54543"/>
                </a:cubicBezTo>
                <a:cubicBezTo>
                  <a:pt x="333675" y="0"/>
                  <a:pt x="119514" y="65771"/>
                  <a:pt x="0" y="247047"/>
                </a:cubicBezTo>
              </a:path>
            </a:pathLst>
          </a:custGeom>
          <a:noFill/>
          <a:ln w="25400" algn="ctr">
            <a:solidFill>
              <a:srgbClr val="00CC00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2" name="Группа 15"/>
          <p:cNvGrpSpPr/>
          <p:nvPr/>
        </p:nvGrpSpPr>
        <p:grpSpPr bwMode="auto">
          <a:xfrm>
            <a:off x="4273550" y="1174750"/>
            <a:ext cx="2667000" cy="1423988"/>
            <a:chOff x="4273617" y="1174282"/>
            <a:chExt cx="2666199" cy="1424539"/>
          </a:xfrm>
        </p:grpSpPr>
        <p:sp>
          <p:nvSpPr>
            <p:cNvPr id="45075" name="Овал 13"/>
            <p:cNvSpPr>
              <a:spLocks noChangeArrowheads="1"/>
            </p:cNvSpPr>
            <p:nvPr/>
          </p:nvSpPr>
          <p:spPr bwMode="auto">
            <a:xfrm>
              <a:off x="4273617" y="2358190"/>
              <a:ext cx="240631" cy="240631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5" name="Скругленная прямоугольная выноска 14"/>
            <p:cNvSpPr/>
            <p:nvPr/>
          </p:nvSpPr>
          <p:spPr>
            <a:xfrm>
              <a:off x="5225831" y="1174282"/>
              <a:ext cx="1713985" cy="797233"/>
            </a:xfrm>
            <a:prstGeom prst="wedgeRoundRectCallout">
              <a:avLst>
                <a:gd name="adj1" fmla="val -93119"/>
                <a:gd name="adj2" fmla="val 98901"/>
                <a:gd name="adj3" fmla="val 16667"/>
              </a:avLst>
            </a:prstGeom>
            <a:solidFill>
              <a:srgbClr val="FFFF99"/>
            </a:solidFill>
            <a:ln w="12700">
              <a:noFill/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2200" b="0" dirty="0">
                  <a:solidFill>
                    <a:srgbClr val="000000"/>
                  </a:solidFill>
                </a:rPr>
                <a:t>изменение диапазона</a:t>
              </a:r>
              <a:endParaRPr lang="ru-RU" sz="2200" b="0" dirty="0"/>
            </a:p>
          </p:txBody>
        </p:sp>
      </p:grpSp>
      <p:pic>
        <p:nvPicPr>
          <p:cNvPr id="222212" name="Picture 4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63" y="4181475"/>
            <a:ext cx="6057900" cy="1460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2213" name="Picture 5" descr="Оре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27AC"/>
              </a:clrFrom>
              <a:clrTo>
                <a:srgbClr val="D227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1038" y="5121275"/>
            <a:ext cx="2819400" cy="1447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433388" y="5716588"/>
            <a:ext cx="1492250" cy="876300"/>
          </a:xfrm>
          <a:prstGeom prst="wedgeRoundRectCallout">
            <a:avLst>
              <a:gd name="adj1" fmla="val 41418"/>
              <a:gd name="adj2" fmla="val -88308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мастер функций</a:t>
            </a:r>
            <a:endParaRPr lang="ru-RU" sz="2200" b="0" dirty="0"/>
          </a:p>
        </p:txBody>
      </p:sp>
      <p:grpSp>
        <p:nvGrpSpPr>
          <p:cNvPr id="3" name="Group 34"/>
          <p:cNvGrpSpPr/>
          <p:nvPr/>
        </p:nvGrpSpPr>
        <p:grpSpPr bwMode="auto">
          <a:xfrm>
            <a:off x="5583238" y="3186113"/>
            <a:ext cx="3397250" cy="663575"/>
            <a:chOff x="464" y="2126"/>
            <a:chExt cx="2140" cy="418"/>
          </a:xfrm>
        </p:grpSpPr>
        <p:sp>
          <p:nvSpPr>
            <p:cNvPr id="45073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1846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Можно мышкой!</a:t>
              </a:r>
              <a:endParaRPr lang="ru-RU" sz="2400"/>
            </a:p>
          </p:txBody>
        </p:sp>
        <p:sp>
          <p:nvSpPr>
            <p:cNvPr id="45074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B15083-28C3-44FD-902B-BEA48191E68E}" type="slidenum">
              <a:rPr lang="ru-RU" smtClean="0"/>
            </a:fld>
            <a:endParaRPr lang="ru-RU" smtClean="0"/>
          </a:p>
        </p:txBody>
      </p:sp>
      <p:sp>
        <p:nvSpPr>
          <p:cNvPr id="4608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Некоторые функции</a:t>
            </a:r>
            <a:endParaRPr lang="ru-RU" sz="30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1950" y="828675"/>
            <a:ext cx="8345488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000">
                <a:solidFill>
                  <a:srgbClr val="3333FF"/>
                </a:solidFill>
              </a:rPr>
              <a:t>СУММ</a:t>
            </a:r>
            <a:r>
              <a:rPr lang="ru-RU" sz="2000" b="0"/>
              <a:t> –</a:t>
            </a:r>
            <a:r>
              <a:rPr lang="en-US" sz="2000" b="0"/>
              <a:t> </a:t>
            </a:r>
            <a:r>
              <a:rPr lang="ru-RU" sz="2000" b="0"/>
              <a:t>сумма значений ячеек и диапазонов</a:t>
            </a:r>
            <a:endParaRPr lang="en-US" sz="2000" b="0"/>
          </a:p>
          <a:p>
            <a:r>
              <a:rPr lang="ru-RU" sz="2000">
                <a:solidFill>
                  <a:srgbClr val="3333FF"/>
                </a:solidFill>
              </a:rPr>
              <a:t>СРЗНАЧ</a:t>
            </a:r>
            <a:r>
              <a:rPr lang="ru-RU" sz="2000" b="0"/>
              <a:t> –</a:t>
            </a:r>
            <a:r>
              <a:rPr lang="en-US" sz="2000" b="0"/>
              <a:t> </a:t>
            </a:r>
            <a:r>
              <a:rPr lang="ru-RU" sz="2000" b="0"/>
              <a:t>среднее арифметическое</a:t>
            </a:r>
            <a:endParaRPr lang="ru-RU" sz="2000" b="0"/>
          </a:p>
          <a:p>
            <a:r>
              <a:rPr lang="ru-RU" sz="2000">
                <a:solidFill>
                  <a:srgbClr val="3333FF"/>
                </a:solidFill>
              </a:rPr>
              <a:t>МИН</a:t>
            </a:r>
            <a:r>
              <a:rPr lang="ru-RU" sz="2000" b="0"/>
              <a:t> –</a:t>
            </a:r>
            <a:r>
              <a:rPr lang="en-US" sz="2000" b="0"/>
              <a:t> </a:t>
            </a:r>
            <a:r>
              <a:rPr lang="ru-RU" sz="2000" b="0"/>
              <a:t>минимальное значение</a:t>
            </a:r>
            <a:endParaRPr lang="ru-RU" sz="2000" b="0"/>
          </a:p>
          <a:p>
            <a:r>
              <a:rPr lang="ru-RU" sz="2000">
                <a:solidFill>
                  <a:srgbClr val="3333FF"/>
                </a:solidFill>
              </a:rPr>
              <a:t>МАКС</a:t>
            </a:r>
            <a:r>
              <a:rPr lang="ru-RU" sz="2000" b="0"/>
              <a:t> –</a:t>
            </a:r>
            <a:r>
              <a:rPr lang="en-US" sz="2000" b="0"/>
              <a:t> </a:t>
            </a:r>
            <a:r>
              <a:rPr lang="ru-RU" sz="2000" b="0"/>
              <a:t>максимальное значение</a:t>
            </a:r>
            <a:endParaRPr lang="ru-RU" sz="2000" b="0"/>
          </a:p>
          <a:p>
            <a:endParaRPr lang="ru-RU" sz="2000" b="0"/>
          </a:p>
          <a:p>
            <a:endParaRPr lang="ru-RU" sz="2000" b="0"/>
          </a:p>
        </p:txBody>
      </p:sp>
      <p:pic>
        <p:nvPicPr>
          <p:cNvPr id="27666" name="Picture 18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1363" y="2366963"/>
            <a:ext cx="7843837" cy="1676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65" name="Picture 17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725" y="4381500"/>
            <a:ext cx="5549900" cy="16986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CDFB2B-EA84-45C7-8292-4469AC7975F5}" type="slidenum">
              <a:rPr lang="ru-RU" smtClean="0"/>
            </a:fld>
            <a:endParaRPr lang="ru-RU" smtClean="0"/>
          </a:p>
        </p:txBody>
      </p:sp>
      <p:sp>
        <p:nvSpPr>
          <p:cNvPr id="4710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Функция ЕСЛИ</a:t>
            </a:r>
            <a:endParaRPr lang="ru-RU" sz="3000"/>
          </a:p>
        </p:txBody>
      </p:sp>
      <p:sp>
        <p:nvSpPr>
          <p:cNvPr id="47109" name="Прямоугольник 15"/>
          <p:cNvSpPr>
            <a:spLocks noChangeArrowheads="1"/>
          </p:cNvSpPr>
          <p:nvPr/>
        </p:nvSpPr>
        <p:spPr bwMode="auto">
          <a:xfrm>
            <a:off x="382588" y="815975"/>
            <a:ext cx="834707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ЕСЛИ</a:t>
            </a:r>
            <a:r>
              <a:rPr lang="ru-RU" sz="2400" b="0"/>
              <a:t> –</a:t>
            </a:r>
            <a:r>
              <a:rPr lang="en-US" sz="2400" b="0"/>
              <a:t> </a:t>
            </a:r>
            <a:r>
              <a:rPr lang="ru-RU" sz="2400" b="0"/>
              <a:t>выбор из двух вариантов</a:t>
            </a:r>
            <a:endParaRPr lang="ru-RU" sz="2400" b="0"/>
          </a:p>
          <a:p>
            <a:endParaRPr lang="ru-RU" sz="2400" b="0"/>
          </a:p>
        </p:txBody>
      </p:sp>
      <p:pic>
        <p:nvPicPr>
          <p:cNvPr id="27664" name="Picture 16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025" y="1416050"/>
            <a:ext cx="8686800" cy="19240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63" name="Picture 15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3540125"/>
            <a:ext cx="5365750" cy="2725738"/>
          </a:xfrm>
          <a:prstGeom prst="rect">
            <a:avLst/>
          </a:prstGeom>
          <a:noFill/>
          <a:ln w="635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lg" len="lg"/>
          </a:ln>
          <a:effectLst>
            <a:outerShdw blurRad="939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908550" y="1231900"/>
            <a:ext cx="4235450" cy="2233613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520825" y="2686050"/>
            <a:ext cx="5784850" cy="566738"/>
          </a:xfrm>
          <a:prstGeom prst="wedgeRoundRectCallout">
            <a:avLst>
              <a:gd name="adj1" fmla="val -39968"/>
              <a:gd name="adj2" fmla="val -11059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=ЕСЛИ(</a:t>
            </a:r>
            <a:r>
              <a:rPr lang="en-US" sz="22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A2&gt;=70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2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"сдал"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ru-RU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"не сдал"</a:t>
            </a:r>
            <a:r>
              <a:rPr lang="ru-RU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695575" y="1730375"/>
            <a:ext cx="1520825" cy="492125"/>
          </a:xfrm>
          <a:prstGeom prst="wedgeRoundRectCallout">
            <a:avLst>
              <a:gd name="adj1" fmla="val -7469"/>
              <a:gd name="adj2" fmla="val 163712"/>
              <a:gd name="adj3" fmla="val 16667"/>
            </a:avLst>
          </a:prstGeom>
          <a:solidFill>
            <a:srgbClr val="D1D1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условие</a:t>
            </a:r>
            <a:endParaRPr lang="ru-RU" sz="2200" b="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379913" y="1730375"/>
            <a:ext cx="1520825" cy="492125"/>
          </a:xfrm>
          <a:prstGeom prst="wedgeRoundRectCallout">
            <a:avLst>
              <a:gd name="adj1" fmla="val -41023"/>
              <a:gd name="adj2" fmla="val 163712"/>
              <a:gd name="adj3" fmla="val 16667"/>
            </a:avLst>
          </a:prstGeom>
          <a:solidFill>
            <a:srgbClr val="D1D1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если «да»</a:t>
            </a:r>
            <a:endParaRPr lang="ru-RU" sz="2200" b="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111875" y="1730375"/>
            <a:ext cx="1906588" cy="492125"/>
          </a:xfrm>
          <a:prstGeom prst="wedgeRoundRectCallout">
            <a:avLst>
              <a:gd name="adj1" fmla="val -41023"/>
              <a:gd name="adj2" fmla="val 163712"/>
              <a:gd name="adj3" fmla="val 16667"/>
            </a:avLst>
          </a:prstGeom>
          <a:solidFill>
            <a:srgbClr val="D1D1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если «нет»</a:t>
            </a:r>
            <a:endParaRPr lang="ru-RU" sz="2200" b="0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908550" y="3406775"/>
            <a:ext cx="4235450" cy="323532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692275" y="2676525"/>
            <a:ext cx="7107238" cy="566738"/>
          </a:xfrm>
          <a:prstGeom prst="wedgeRoundRectCallout">
            <a:avLst>
              <a:gd name="adj1" fmla="val 3083"/>
              <a:gd name="adj2" fmla="val -83470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=ЕСЛИ(</a:t>
            </a:r>
            <a:r>
              <a:rPr lang="en-US" sz="22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B2="</a:t>
            </a:r>
            <a:r>
              <a:rPr lang="ru-RU" sz="22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сдал"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2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ЕСЛИ(</a:t>
            </a:r>
            <a:r>
              <a:rPr lang="en-US" sz="22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A2&gt;80; 5; 4</a:t>
            </a:r>
            <a:r>
              <a:rPr lang="ru-RU" sz="22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ru-RU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ru-RU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94F75-2655-4FCB-A77A-E3842147C9B8}" type="slidenum">
              <a:rPr lang="ru-RU" smtClean="0"/>
            </a:fld>
            <a:endParaRPr lang="ru-RU" smtClean="0"/>
          </a:p>
        </p:txBody>
      </p:sp>
      <p:sp>
        <p:nvSpPr>
          <p:cNvPr id="4813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Логические операции</a:t>
            </a:r>
            <a:endParaRPr lang="ru-RU" sz="30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1950" y="828675"/>
            <a:ext cx="8345488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400">
                <a:solidFill>
                  <a:srgbClr val="3333FF"/>
                </a:solidFill>
              </a:rPr>
              <a:t>НЕ</a:t>
            </a:r>
            <a:r>
              <a:rPr lang="ru-RU" sz="2400" b="0"/>
              <a:t> –</a:t>
            </a:r>
            <a:r>
              <a:rPr lang="en-US" sz="2400" b="0"/>
              <a:t> </a:t>
            </a:r>
            <a:r>
              <a:rPr lang="ru-RU" sz="2400" b="0"/>
              <a:t>обратное условие,</a:t>
            </a:r>
            <a:r>
              <a:rPr lang="en-US" sz="2400" b="0"/>
              <a:t>   </a:t>
            </a:r>
            <a:r>
              <a:rPr lang="ru-RU" sz="2400">
                <a:latin typeface="Courier New" panose="02070309020205020404" pitchFamily="49" charset="0"/>
                <a:cs typeface="Courier New" panose="02070309020205020404" pitchFamily="49" charset="0"/>
              </a:rPr>
              <a:t>НЕ(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B2&lt;10</a:t>
            </a:r>
            <a:r>
              <a:rPr lang="ru-RU" sz="24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 </a:t>
            </a:r>
            <a:r>
              <a:rPr lang="en-US" sz="240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?</a:t>
            </a:r>
            <a:endParaRPr lang="ru-RU" sz="240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ru-RU" sz="2400">
                <a:solidFill>
                  <a:srgbClr val="3333FF"/>
                </a:solidFill>
              </a:rPr>
              <a:t>И</a:t>
            </a:r>
            <a:r>
              <a:rPr lang="ru-RU" sz="2400" b="0"/>
              <a:t> –</a:t>
            </a:r>
            <a:r>
              <a:rPr lang="en-US" sz="2400" b="0"/>
              <a:t> </a:t>
            </a:r>
            <a:r>
              <a:rPr lang="ru-RU" sz="2400" b="0"/>
              <a:t>одновременное выполнение всех условий</a:t>
            </a:r>
            <a:endParaRPr lang="ru-RU" sz="2400" b="0"/>
          </a:p>
          <a:p>
            <a:endParaRPr lang="ru-RU" sz="2000" b="0"/>
          </a:p>
          <a:p>
            <a:endParaRPr lang="ru-RU" sz="2000" b="0"/>
          </a:p>
        </p:txBody>
      </p:sp>
      <p:sp>
        <p:nvSpPr>
          <p:cNvPr id="48134" name="Прямоугольник 15"/>
          <p:cNvSpPr>
            <a:spLocks noChangeArrowheads="1"/>
          </p:cNvSpPr>
          <p:nvPr/>
        </p:nvSpPr>
        <p:spPr bwMode="auto">
          <a:xfrm>
            <a:off x="382588" y="3125788"/>
            <a:ext cx="834707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 sz="2000" b="0"/>
          </a:p>
        </p:txBody>
      </p:sp>
      <p:pic>
        <p:nvPicPr>
          <p:cNvPr id="134147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9263" y="1820863"/>
            <a:ext cx="8489950" cy="17621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410325" y="836613"/>
            <a:ext cx="1657350" cy="46196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B2&gt;=10 </a:t>
            </a:r>
            <a:endParaRPr lang="ru-RU" sz="2000" dirty="0"/>
          </a:p>
        </p:txBody>
      </p:sp>
      <p:pic>
        <p:nvPicPr>
          <p:cNvPr id="134151" name="Picture 7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4079875"/>
            <a:ext cx="8420100" cy="21812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952500" y="3373438"/>
            <a:ext cx="7804150" cy="568325"/>
          </a:xfrm>
          <a:prstGeom prst="wedgeRoundRectCallout">
            <a:avLst>
              <a:gd name="adj1" fmla="val 4762"/>
              <a:gd name="adj2" fmla="val -15228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=ЕСЛИ(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И(</a:t>
            </a:r>
            <a:r>
              <a:rPr lang="en-US" sz="28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B2&gt;1994; C2&gt;175</a:t>
            </a:r>
            <a:r>
              <a:rPr lang="ru-RU" sz="28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8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"да"</a:t>
            </a:r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"–"</a:t>
            </a:r>
            <a:r>
              <a:rPr lang="ru-RU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7D14B3-E6D0-4A4E-9C9E-3CF10CB7245A}" type="slidenum">
              <a:rPr lang="ru-RU" smtClean="0"/>
            </a:fld>
            <a:endParaRPr lang="ru-RU" smtClean="0"/>
          </a:p>
        </p:txBody>
      </p:sp>
      <p:sp>
        <p:nvSpPr>
          <p:cNvPr id="4915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Логические операции</a:t>
            </a:r>
            <a:endParaRPr lang="ru-RU" sz="30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61950" y="803275"/>
            <a:ext cx="8426450" cy="487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ИЛИ</a:t>
            </a:r>
            <a:r>
              <a:rPr lang="ru-RU" sz="2400" b="0"/>
              <a:t> –</a:t>
            </a:r>
            <a:r>
              <a:rPr lang="en-US" sz="2400" b="0"/>
              <a:t> </a:t>
            </a:r>
            <a:r>
              <a:rPr lang="ru-RU" sz="2400" b="0"/>
              <a:t>выполнение хотя бы одного из условий</a:t>
            </a:r>
            <a:endParaRPr lang="ru-RU" sz="2400" b="0"/>
          </a:p>
          <a:p>
            <a:endParaRPr lang="ru-RU" sz="2400" b="0"/>
          </a:p>
          <a:p>
            <a:endParaRPr lang="ru-RU" sz="2400" b="0"/>
          </a:p>
        </p:txBody>
      </p:sp>
      <p:pic>
        <p:nvPicPr>
          <p:cNvPr id="134148" name="Picture 4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7038" y="1270000"/>
            <a:ext cx="8483600" cy="146208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149" name="Picture 5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3" y="3619500"/>
            <a:ext cx="7715250" cy="22653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268288" y="2857500"/>
            <a:ext cx="8616950" cy="568325"/>
          </a:xfrm>
          <a:prstGeom prst="wedgeRoundRectCallout">
            <a:avLst>
              <a:gd name="adj1" fmla="val 4762"/>
              <a:gd name="adj2" fmla="val -15228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=ЕСЛИ(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3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ИЛИ(</a:t>
            </a:r>
            <a:r>
              <a:rPr lang="en-US" sz="23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</a:t>
            </a:r>
            <a:r>
              <a:rPr lang="ru-RU" sz="23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=100</a:t>
            </a:r>
            <a:r>
              <a:rPr lang="en-US" sz="23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C2</a:t>
            </a:r>
            <a:r>
              <a:rPr lang="ru-RU" sz="23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=100</a:t>
            </a:r>
            <a:r>
              <a:rPr lang="en-US" sz="23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B2+C2&gt;=180</a:t>
            </a:r>
            <a:r>
              <a:rPr lang="ru-RU" sz="23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3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"да"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3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"–"</a:t>
            </a:r>
            <a:r>
              <a:rPr lang="ru-RU" sz="2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73225" y="1960563"/>
            <a:ext cx="5734050" cy="18383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501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9E9C1-4685-4C21-87A2-48BE64A65E43}" type="slidenum">
              <a:rPr lang="ru-RU" smtClean="0"/>
            </a:fld>
            <a:endParaRPr lang="ru-RU" smtClean="0"/>
          </a:p>
        </p:txBody>
      </p:sp>
      <p:sp>
        <p:nvSpPr>
          <p:cNvPr id="5018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Подсчёт числовых значений</a:t>
            </a:r>
            <a:endParaRPr lang="ru-RU" sz="3000"/>
          </a:p>
        </p:txBody>
      </p:sp>
      <p:sp>
        <p:nvSpPr>
          <p:cNvPr id="50182" name="Прямоугольник 9"/>
          <p:cNvSpPr>
            <a:spLocks noChangeArrowheads="1"/>
          </p:cNvSpPr>
          <p:nvPr/>
        </p:nvSpPr>
        <p:spPr bwMode="auto">
          <a:xfrm>
            <a:off x="382588" y="814388"/>
            <a:ext cx="844867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СЧЁТ</a:t>
            </a:r>
            <a:r>
              <a:rPr lang="ru-RU" sz="2400" b="0">
                <a:solidFill>
                  <a:srgbClr val="000000"/>
                </a:solidFill>
              </a:rPr>
              <a:t> –</a:t>
            </a:r>
            <a:r>
              <a:rPr lang="en-US" sz="2400" b="0">
                <a:solidFill>
                  <a:srgbClr val="000000"/>
                </a:solidFill>
              </a:rPr>
              <a:t> </a:t>
            </a:r>
            <a:r>
              <a:rPr lang="ru-RU" sz="2400" b="0">
                <a:solidFill>
                  <a:srgbClr val="000000"/>
                </a:solidFill>
              </a:rPr>
              <a:t>считает ячейки с числами или формулами, которые дают числа</a:t>
            </a:r>
            <a:endParaRPr lang="ru-RU" sz="2400" b="0">
              <a:solidFill>
                <a:srgbClr val="0000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152900" y="1319213"/>
            <a:ext cx="1171575" cy="568325"/>
          </a:xfrm>
          <a:prstGeom prst="wedgeRoundRectCallout">
            <a:avLst>
              <a:gd name="adj1" fmla="val -77807"/>
              <a:gd name="adj2" fmla="val 15090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A1+1</a:t>
            </a:r>
            <a:endParaRPr lang="ru-RU" sz="2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218113" y="4303713"/>
            <a:ext cx="977900" cy="687387"/>
          </a:xfrm>
          <a:prstGeom prst="wedgeRoundRectCallout">
            <a:avLst>
              <a:gd name="adj1" fmla="val 10296"/>
              <a:gd name="adj2" fmla="val -154474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44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44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34125-B89A-403E-8C0B-37A3861D4B04}" type="slidenum">
              <a:rPr lang="ru-RU" smtClean="0"/>
            </a:fld>
            <a:endParaRPr lang="ru-RU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114425"/>
            <a:ext cx="8723312" cy="25590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Работа в </a:t>
            </a:r>
            <a:r>
              <a:rPr lang="en-US" sz="6000" b="1" smtClean="0">
                <a:solidFill>
                  <a:schemeClr val="accent2"/>
                </a:solidFill>
              </a:rPr>
              <a:t>Excel 2007</a:t>
            </a:r>
            <a:endParaRPr lang="ru-RU" sz="6000" b="1" smtClean="0">
              <a:solidFill>
                <a:schemeClr val="accent2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06463"/>
          </a:xfrm>
        </p:spPr>
        <p:txBody>
          <a:bodyPr/>
          <a:lstStyle/>
          <a:p>
            <a:pPr eaLnBrk="1" hangingPunct="1"/>
            <a:r>
              <a:rPr lang="ru-RU" sz="4400" b="1" smtClean="0"/>
              <a:t>Тема 1. Основы</a:t>
            </a:r>
            <a:endParaRPr lang="ru-RU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3250" y="1501775"/>
            <a:ext cx="7842250" cy="24145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5120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A737CA-9A23-44D2-9700-1725365175ED}" type="slidenum">
              <a:rPr lang="ru-RU" smtClean="0"/>
            </a:fld>
            <a:endParaRPr lang="ru-RU" smtClean="0"/>
          </a:p>
        </p:txBody>
      </p:sp>
      <p:sp>
        <p:nvSpPr>
          <p:cNvPr id="5120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Подсчёт значений по условию</a:t>
            </a:r>
            <a:endParaRPr lang="ru-RU" sz="3000"/>
          </a:p>
        </p:txBody>
      </p:sp>
      <p:sp>
        <p:nvSpPr>
          <p:cNvPr id="51206" name="Прямоугольник 9"/>
          <p:cNvSpPr>
            <a:spLocks noChangeArrowheads="1"/>
          </p:cNvSpPr>
          <p:nvPr/>
        </p:nvSpPr>
        <p:spPr bwMode="auto">
          <a:xfrm>
            <a:off x="382588" y="814388"/>
            <a:ext cx="84486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СЧЁТЕСЛИ</a:t>
            </a:r>
            <a:r>
              <a:rPr lang="ru-RU" sz="2400" b="0">
                <a:solidFill>
                  <a:srgbClr val="000000"/>
                </a:solidFill>
              </a:rPr>
              <a:t> –</a:t>
            </a:r>
            <a:r>
              <a:rPr lang="en-US" sz="2400" b="0">
                <a:solidFill>
                  <a:srgbClr val="000000"/>
                </a:solidFill>
              </a:rPr>
              <a:t> </a:t>
            </a:r>
            <a:r>
              <a:rPr lang="ru-RU" sz="2400" b="0">
                <a:solidFill>
                  <a:srgbClr val="000000"/>
                </a:solidFill>
              </a:rPr>
              <a:t>считает ячейки, удовлетворяющие условию</a:t>
            </a:r>
            <a:endParaRPr lang="ru-RU" sz="2400" b="0">
              <a:solidFill>
                <a:srgbClr val="000000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315200" y="1516063"/>
            <a:ext cx="720725" cy="528637"/>
          </a:xfrm>
          <a:prstGeom prst="wedgeRoundRectCallout">
            <a:avLst>
              <a:gd name="adj1" fmla="val -75422"/>
              <a:gd name="adj2" fmla="val 6105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36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36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171950" y="2520950"/>
            <a:ext cx="3568700" cy="3429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171950" y="2971800"/>
            <a:ext cx="4089400" cy="3429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171950" y="3429000"/>
            <a:ext cx="4089400" cy="3429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810500" y="2247900"/>
            <a:ext cx="720725" cy="527050"/>
          </a:xfrm>
          <a:prstGeom prst="wedgeRoundRectCallout">
            <a:avLst>
              <a:gd name="adj1" fmla="val -84378"/>
              <a:gd name="adj2" fmla="val 30447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36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36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197850" y="3475038"/>
            <a:ext cx="720725" cy="527050"/>
          </a:xfrm>
          <a:prstGeom prst="wedgeRoundRectCallout">
            <a:avLst>
              <a:gd name="adj1" fmla="val -81393"/>
              <a:gd name="adj2" fmla="val -71594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36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36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089775" y="3819525"/>
            <a:ext cx="720725" cy="527050"/>
          </a:xfrm>
          <a:prstGeom prst="wedgeRoundRectCallout">
            <a:avLst>
              <a:gd name="adj1" fmla="val -81393"/>
              <a:gd name="adj2" fmla="val -71594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36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3600" dirty="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2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E8BB9F-DA5D-44C6-A442-AE86ABB2A85D}" type="slidenum">
              <a:rPr lang="ru-RU" smtClean="0"/>
            </a:fld>
            <a:endParaRPr lang="ru-RU" smtClean="0"/>
          </a:p>
        </p:txBody>
      </p:sp>
      <p:sp>
        <p:nvSpPr>
          <p:cNvPr id="5222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Сортировка</a:t>
            </a:r>
            <a:endParaRPr lang="ru-RU" sz="3000"/>
          </a:p>
        </p:txBody>
      </p:sp>
      <p:sp>
        <p:nvSpPr>
          <p:cNvPr id="52229" name="Прямоугольник 4"/>
          <p:cNvSpPr>
            <a:spLocks noChangeArrowheads="1"/>
          </p:cNvSpPr>
          <p:nvPr/>
        </p:nvSpPr>
        <p:spPr bwMode="auto">
          <a:xfrm>
            <a:off x="361950" y="860425"/>
            <a:ext cx="5316538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Сортировка </a:t>
            </a:r>
            <a:r>
              <a:rPr lang="ru-RU" sz="2400" b="0"/>
              <a:t>– это расстановка элементов в заданном порядке.</a:t>
            </a:r>
            <a:endParaRPr lang="ru-RU" sz="2400" b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8938" y="2043113"/>
            <a:ext cx="448786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Сортировка одного столбца</a:t>
            </a:r>
            <a:endParaRPr lang="ru-RU"/>
          </a:p>
        </p:txBody>
      </p:sp>
      <p:pic>
        <p:nvPicPr>
          <p:cNvPr id="134146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60750" y="2987675"/>
            <a:ext cx="330200" cy="330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147" name="Picture 3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1300" y="2987675"/>
            <a:ext cx="330200" cy="330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151" name="Picture 7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3038" y="2644775"/>
            <a:ext cx="1219200" cy="18669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34152" name="Picture 8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1850" y="2644775"/>
            <a:ext cx="1219200" cy="18669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34153" name="Picture 9" descr="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5813" y="2644775"/>
            <a:ext cx="1219200" cy="18669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34154" name="Picture 10" descr="Оре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3038" y="4656138"/>
            <a:ext cx="1219200" cy="1841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34155" name="Picture 11" descr="Оре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1850" y="4656138"/>
            <a:ext cx="1219200" cy="1841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34156" name="Picture 12" descr="Орех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5813" y="4656138"/>
            <a:ext cx="1219200" cy="1841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8" name="Стрелка влево 17"/>
          <p:cNvSpPr>
            <a:spLocks noChangeArrowheads="1"/>
          </p:cNvSpPr>
          <p:nvPr/>
        </p:nvSpPr>
        <p:spPr bwMode="auto">
          <a:xfrm>
            <a:off x="3338513" y="3408363"/>
            <a:ext cx="468312" cy="339725"/>
          </a:xfrm>
          <a:prstGeom prst="leftArrow">
            <a:avLst>
              <a:gd name="adj1" fmla="val 50000"/>
              <a:gd name="adj2" fmla="val 50130"/>
            </a:avLst>
          </a:prstGeom>
          <a:solidFill>
            <a:srgbClr val="3333FF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" name="Стрелка влево 18"/>
          <p:cNvSpPr>
            <a:spLocks noChangeArrowheads="1"/>
          </p:cNvSpPr>
          <p:nvPr/>
        </p:nvSpPr>
        <p:spPr bwMode="auto">
          <a:xfrm>
            <a:off x="3338513" y="5407025"/>
            <a:ext cx="468312" cy="339725"/>
          </a:xfrm>
          <a:prstGeom prst="leftArrow">
            <a:avLst>
              <a:gd name="adj1" fmla="val 50000"/>
              <a:gd name="adj2" fmla="val 50130"/>
            </a:avLst>
          </a:prstGeom>
          <a:solidFill>
            <a:srgbClr val="3333FF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" name="Стрелка влево 19"/>
          <p:cNvSpPr>
            <a:spLocks noChangeArrowheads="1"/>
          </p:cNvSpPr>
          <p:nvPr/>
        </p:nvSpPr>
        <p:spPr bwMode="auto">
          <a:xfrm flipH="1">
            <a:off x="5316538" y="3408363"/>
            <a:ext cx="468312" cy="339725"/>
          </a:xfrm>
          <a:prstGeom prst="leftArrow">
            <a:avLst>
              <a:gd name="adj1" fmla="val 50000"/>
              <a:gd name="adj2" fmla="val 50130"/>
            </a:avLst>
          </a:prstGeom>
          <a:solidFill>
            <a:srgbClr val="3333FF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1" name="Стрелка влево 20"/>
          <p:cNvSpPr>
            <a:spLocks noChangeArrowheads="1"/>
          </p:cNvSpPr>
          <p:nvPr/>
        </p:nvSpPr>
        <p:spPr bwMode="auto">
          <a:xfrm flipH="1">
            <a:off x="5316538" y="5407025"/>
            <a:ext cx="468312" cy="339725"/>
          </a:xfrm>
          <a:prstGeom prst="leftArrow">
            <a:avLst>
              <a:gd name="adj1" fmla="val 50000"/>
              <a:gd name="adj2" fmla="val 50130"/>
            </a:avLst>
          </a:prstGeom>
          <a:solidFill>
            <a:srgbClr val="3333FF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22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60750" y="4986338"/>
            <a:ext cx="330200" cy="330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1300" y="4986338"/>
            <a:ext cx="330200" cy="330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245" name="Picture 13" descr="Орех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1013" y="933450"/>
            <a:ext cx="3060700" cy="12700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582D96-3E20-4F74-A8D2-D1037B0B690B}" type="slidenum">
              <a:rPr lang="ru-RU" smtClean="0"/>
            </a:fld>
            <a:endParaRPr lang="ru-RU" smtClean="0"/>
          </a:p>
        </p:txBody>
      </p:sp>
      <p:sp>
        <p:nvSpPr>
          <p:cNvPr id="5325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Сортировка</a:t>
            </a:r>
            <a:r>
              <a:rPr lang="en-US" sz="3000"/>
              <a:t> </a:t>
            </a:r>
            <a:r>
              <a:rPr lang="ru-RU" sz="3000"/>
              <a:t>связанных данных</a:t>
            </a:r>
            <a:endParaRPr lang="ru-RU" sz="3000"/>
          </a:p>
        </p:txBody>
      </p:sp>
      <p:pic>
        <p:nvPicPr>
          <p:cNvPr id="135170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8138" y="3457575"/>
            <a:ext cx="876300" cy="685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254" name="Picture 3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962025"/>
            <a:ext cx="2933700" cy="2362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746625" y="1289050"/>
            <a:ext cx="3609975" cy="1306513"/>
            <a:chOff x="464" y="2126"/>
            <a:chExt cx="2274" cy="823"/>
          </a:xfrm>
        </p:grpSpPr>
        <p:sp>
          <p:nvSpPr>
            <p:cNvPr id="53261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1980" cy="756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Почему нельзя </a:t>
              </a:r>
              <a:br>
                <a:rPr lang="ru-RU" sz="2400"/>
              </a:br>
              <a:r>
                <a:rPr lang="ru-RU" sz="2400"/>
                <a:t>  сортировать по </a:t>
              </a:r>
              <a:br>
                <a:rPr lang="ru-RU" sz="2400"/>
              </a:br>
              <a:r>
                <a:rPr lang="ru-RU" sz="2400"/>
                <a:t>  столбцу?</a:t>
              </a:r>
              <a:endParaRPr lang="ru-RU" sz="2400"/>
            </a:p>
          </p:txBody>
        </p:sp>
        <p:sp>
          <p:nvSpPr>
            <p:cNvPr id="53262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35172" name="Picture 4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4352925"/>
            <a:ext cx="8304213" cy="2073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617788" y="3795713"/>
            <a:ext cx="1603375" cy="492125"/>
          </a:xfrm>
          <a:prstGeom prst="wedgeRoundRectCallout">
            <a:avLst>
              <a:gd name="adj1" fmla="val -46210"/>
              <a:gd name="adj2" fmla="val 250976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критерий</a:t>
            </a:r>
            <a:endParaRPr lang="ru-RU" sz="2200" b="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978400" y="3433763"/>
            <a:ext cx="1624013" cy="788987"/>
          </a:xfrm>
          <a:prstGeom prst="wedgeRoundRectCallout">
            <a:avLst>
              <a:gd name="adj1" fmla="val 6853"/>
              <a:gd name="adj2" fmla="val 111660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строки или столбцы</a:t>
            </a:r>
            <a:endParaRPr lang="ru-RU" sz="2200" b="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807200" y="2998788"/>
            <a:ext cx="1931988" cy="1201737"/>
          </a:xfrm>
          <a:prstGeom prst="wedgeRoundRectCallout">
            <a:avLst>
              <a:gd name="adj1" fmla="val -49795"/>
              <a:gd name="adj2" fmla="val 91306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первая строка – это заголовки </a:t>
            </a:r>
            <a:endParaRPr lang="ru-RU" sz="2200" b="0" dirty="0"/>
          </a:p>
        </p:txBody>
      </p:sp>
      <p:pic>
        <p:nvPicPr>
          <p:cNvPr id="135173" name="Picture 5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300" y="1281113"/>
            <a:ext cx="2933700" cy="2362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6731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452497-2766-4E7A-B003-118792AECA63}" type="slidenum">
              <a:rPr lang="ru-RU" smtClean="0"/>
            </a:fld>
            <a:endParaRPr lang="ru-RU" smtClean="0"/>
          </a:p>
        </p:txBody>
      </p:sp>
      <p:sp>
        <p:nvSpPr>
          <p:cNvPr id="5427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5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Многоуровневая сортировка</a:t>
            </a:r>
            <a:endParaRPr lang="ru-RU" sz="3000"/>
          </a:p>
        </p:txBody>
      </p:sp>
      <p:pic>
        <p:nvPicPr>
          <p:cNvPr id="54277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962025"/>
            <a:ext cx="2933700" cy="2362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54278" name="Прямоугольник 14"/>
          <p:cNvSpPr>
            <a:spLocks noChangeArrowheads="1"/>
          </p:cNvSpPr>
          <p:nvPr/>
        </p:nvSpPr>
        <p:spPr bwMode="auto">
          <a:xfrm>
            <a:off x="3530600" y="977900"/>
            <a:ext cx="5241925" cy="160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Задача: </a:t>
            </a:r>
            <a:r>
              <a:rPr lang="ru-RU" sz="2400" b="0"/>
              <a:t> расставить фамилии по алфавиту, а людей </a:t>
            </a:r>
            <a:r>
              <a:rPr lang="ru-RU" sz="2400" b="0" i="1">
                <a:solidFill>
                  <a:srgbClr val="3333FF"/>
                </a:solidFill>
              </a:rPr>
              <a:t>с одинаковыми фамилиями </a:t>
            </a:r>
            <a:r>
              <a:rPr lang="ru-RU" sz="2400" b="0"/>
              <a:t>расставить в алфавитном порядке </a:t>
            </a:r>
            <a:r>
              <a:rPr lang="ru-RU" sz="2400" b="0" i="1">
                <a:solidFill>
                  <a:srgbClr val="3333FF"/>
                </a:solidFill>
              </a:rPr>
              <a:t>по именам</a:t>
            </a:r>
            <a:r>
              <a:rPr lang="ru-RU" sz="2400" b="0"/>
              <a:t>.</a:t>
            </a:r>
            <a:endParaRPr lang="ru-RU" sz="2400" b="0"/>
          </a:p>
        </p:txBody>
      </p:sp>
      <p:pic>
        <p:nvPicPr>
          <p:cNvPr id="136194" name="Picture 2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4437063"/>
            <a:ext cx="8442325" cy="19431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830388" y="3986213"/>
            <a:ext cx="774700" cy="492125"/>
          </a:xfrm>
          <a:prstGeom prst="wedgeRoundRectCallout">
            <a:avLst>
              <a:gd name="adj1" fmla="val -77793"/>
              <a:gd name="adj2" fmla="val 11702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63563" y="5538788"/>
            <a:ext cx="8143875" cy="2667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1403350" y="5434013"/>
            <a:ext cx="1892300" cy="4460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136195" name="Picture 3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1482725"/>
            <a:ext cx="2933700" cy="2362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33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3522663"/>
            <a:ext cx="876300" cy="685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55C98D-369C-4A54-8968-D7FFD17006B0}" type="slidenum">
              <a:rPr lang="ru-RU" smtClean="0"/>
            </a:fld>
            <a:endParaRPr lang="ru-RU" smtClean="0"/>
          </a:p>
        </p:txBody>
      </p:sp>
      <p:sp>
        <p:nvSpPr>
          <p:cNvPr id="5529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Имена ячеек и диапазонов</a:t>
            </a:r>
            <a:endParaRPr lang="ru-RU" sz="3000"/>
          </a:p>
        </p:txBody>
      </p:sp>
      <p:pic>
        <p:nvPicPr>
          <p:cNvPr id="237570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2488" y="1989138"/>
            <a:ext cx="2222500" cy="12446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1950" y="860425"/>
            <a:ext cx="2622550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Присвоить имя</a:t>
            </a:r>
            <a:endParaRPr lang="ru-RU" sz="240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3863" y="1365250"/>
            <a:ext cx="1847850" cy="406400"/>
          </a:xfrm>
          <a:prstGeom prst="wedgeRoundRectCallout">
            <a:avLst>
              <a:gd name="adj1" fmla="val 24361"/>
              <a:gd name="adj2" fmla="val 10947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ввести имя</a:t>
            </a:r>
            <a:endParaRPr lang="ru-RU" sz="2200" b="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94138" y="909638"/>
            <a:ext cx="3103562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Имена в формулах</a:t>
            </a:r>
            <a:endParaRPr lang="ru-RU" sz="2400"/>
          </a:p>
        </p:txBody>
      </p:sp>
      <p:pic>
        <p:nvPicPr>
          <p:cNvPr id="237571" name="Picture 3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0650" y="1498600"/>
            <a:ext cx="4381500" cy="13970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37572" name="Picture 4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9213" y="4545013"/>
            <a:ext cx="3695700" cy="1079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96888" y="3487738"/>
            <a:ext cx="3103562" cy="411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Работа с именами</a:t>
            </a:r>
            <a:endParaRPr lang="ru-RU" sz="2400"/>
          </a:p>
        </p:txBody>
      </p:sp>
      <p:pic>
        <p:nvPicPr>
          <p:cNvPr id="237573" name="Picture 5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613" y="4086225"/>
            <a:ext cx="505460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DC8218-70C4-4528-848C-AFA6350A1568}" type="slidenum">
              <a:rPr lang="ru-RU" smtClean="0"/>
            </a:fld>
            <a:endParaRPr lang="ru-RU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114425"/>
            <a:ext cx="8723312" cy="25590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Работа в </a:t>
            </a:r>
            <a:r>
              <a:rPr lang="en-US" sz="6000" b="1" smtClean="0">
                <a:solidFill>
                  <a:schemeClr val="accent2"/>
                </a:solidFill>
              </a:rPr>
              <a:t>Excel 2007</a:t>
            </a:r>
            <a:endParaRPr lang="ru-RU" sz="6000" b="1" smtClean="0">
              <a:solidFill>
                <a:schemeClr val="accent2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06463"/>
          </a:xfrm>
        </p:spPr>
        <p:txBody>
          <a:bodyPr/>
          <a:lstStyle/>
          <a:p>
            <a:pPr eaLnBrk="1" hangingPunct="1"/>
            <a:r>
              <a:rPr lang="ru-RU" sz="4400" b="1" smtClean="0"/>
              <a:t>Тема 2. Диаграммы</a:t>
            </a:r>
            <a:endParaRPr lang="ru-RU" sz="4400" b="1" smtClean="0"/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144463" y="6216650"/>
            <a:ext cx="417512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0" i="1"/>
              <a:t>© К.Ю. Поляков, 2009-2012</a:t>
            </a:r>
            <a:endParaRPr lang="ru-RU" sz="2400" b="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69888" y="896938"/>
            <a:ext cx="8410575" cy="563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2800" b="0"/>
              <a:t>диаграммы строятся на основе данных таблицы</a:t>
            </a:r>
            <a:endParaRPr lang="ru-RU" sz="2800" b="0"/>
          </a:p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2800" b="0"/>
              <a:t>проще всего сначала выделить все нужные данные, а потом…</a:t>
            </a:r>
            <a:endParaRPr lang="ru-RU" sz="2800" b="0"/>
          </a:p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ru-RU" sz="2800" b="0"/>
          </a:p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ru-RU" sz="2800" b="0"/>
          </a:p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ru-RU" sz="2800" b="0"/>
          </a:p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ru-RU" sz="2800" b="0"/>
          </a:p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2800" b="0"/>
              <a:t>все данные, которые должны обновляться автоматически, нужно выделить</a:t>
            </a:r>
            <a:endParaRPr lang="ru-RU" sz="2800" b="0"/>
          </a:p>
          <a:p>
            <a:pPr marL="269875" indent="-269875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ru-RU" sz="2800" b="0"/>
              <a:t>для выделения несвязанных диапазонов используем</a:t>
            </a:r>
            <a:r>
              <a:rPr lang="en-US" sz="2800" b="0"/>
              <a:t> </a:t>
            </a:r>
            <a:r>
              <a:rPr lang="en-US" sz="2800">
                <a:solidFill>
                  <a:srgbClr val="3333FF"/>
                </a:solidFill>
              </a:rPr>
              <a:t>+Ctrl</a:t>
            </a:r>
            <a:endParaRPr lang="ru-RU" sz="2800">
              <a:solidFill>
                <a:srgbClr val="3333FF"/>
              </a:solidFill>
            </a:endParaRPr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1FACA-BC43-41E5-B8F6-33F63EB1ED31}" type="slidenum">
              <a:rPr lang="ru-RU" smtClean="0"/>
            </a:fld>
            <a:endParaRPr lang="ru-RU" smtClean="0"/>
          </a:p>
        </p:txBody>
      </p:sp>
      <p:sp>
        <p:nvSpPr>
          <p:cNvPr id="5734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Общий подход</a:t>
            </a:r>
            <a:endParaRPr lang="ru-RU" sz="3000"/>
          </a:p>
        </p:txBody>
      </p:sp>
      <p:grpSp>
        <p:nvGrpSpPr>
          <p:cNvPr id="2" name="Группа 17"/>
          <p:cNvGrpSpPr/>
          <p:nvPr/>
        </p:nvGrpSpPr>
        <p:grpSpPr bwMode="auto">
          <a:xfrm>
            <a:off x="865188" y="2722563"/>
            <a:ext cx="6505575" cy="1477962"/>
            <a:chOff x="865934" y="2722154"/>
            <a:chExt cx="6504458" cy="1477601"/>
          </a:xfrm>
        </p:grpSpPr>
        <p:pic>
          <p:nvPicPr>
            <p:cNvPr id="57351" name="Picture 2" descr="Орех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655392" y="3120255"/>
              <a:ext cx="5715000" cy="1079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57352" name="Picture 4" descr="Орех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5934" y="2722154"/>
              <a:ext cx="6475413" cy="44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BE250E-CECB-4D59-BE81-D28AF964E090}" type="slidenum">
              <a:rPr lang="ru-RU" smtClean="0"/>
            </a:fld>
            <a:endParaRPr lang="ru-RU" smtClean="0"/>
          </a:p>
        </p:txBody>
      </p:sp>
      <p:sp>
        <p:nvSpPr>
          <p:cNvPr id="5837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Основные типы диаграмм</a:t>
            </a:r>
            <a:endParaRPr lang="ru-RU" sz="30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4963" y="858838"/>
            <a:ext cx="4600575" cy="958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Гистограмма (столбчатая диаграмма)</a:t>
            </a:r>
            <a:r>
              <a:rPr lang="ru-RU" b="0">
                <a:solidFill>
                  <a:srgbClr val="000000"/>
                </a:solidFill>
              </a:rPr>
              <a:t>: сравнение значений одного или нескольких рядов данных</a:t>
            </a:r>
            <a:endParaRPr lang="ru-RU"/>
          </a:p>
        </p:txBody>
      </p:sp>
      <p:pic>
        <p:nvPicPr>
          <p:cNvPr id="226310" name="Picture 6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0588" y="1773238"/>
            <a:ext cx="3200400" cy="197643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79413" y="3825875"/>
            <a:ext cx="413385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График</a:t>
            </a:r>
            <a:r>
              <a:rPr lang="ru-RU" b="0">
                <a:solidFill>
                  <a:srgbClr val="000000"/>
                </a:solidFill>
              </a:rPr>
              <a:t>: показывает изменение процесса во времени</a:t>
            </a:r>
            <a:r>
              <a:rPr lang="en-US" b="0">
                <a:solidFill>
                  <a:srgbClr val="000000"/>
                </a:solidFill>
              </a:rPr>
              <a:t> (</a:t>
            </a:r>
            <a:r>
              <a:rPr lang="ru-RU">
                <a:solidFill>
                  <a:srgbClr val="000000"/>
                </a:solidFill>
              </a:rPr>
              <a:t>равномерные отсчеты</a:t>
            </a:r>
            <a:r>
              <a:rPr lang="ru-RU" b="0">
                <a:solidFill>
                  <a:srgbClr val="000000"/>
                </a:solidFill>
              </a:rPr>
              <a:t>)</a:t>
            </a:r>
            <a:endParaRPr lang="ru-RU"/>
          </a:p>
        </p:txBody>
      </p:sp>
      <p:pic>
        <p:nvPicPr>
          <p:cNvPr id="226311" name="Picture 7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4772025"/>
            <a:ext cx="3251200" cy="18827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172075" y="976313"/>
            <a:ext cx="3479800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Круговая</a:t>
            </a:r>
            <a:r>
              <a:rPr lang="ru-RU" b="0">
                <a:solidFill>
                  <a:srgbClr val="000000"/>
                </a:solidFill>
              </a:rPr>
              <a:t>: доли в сумме</a:t>
            </a:r>
            <a:endParaRPr lang="ru-RU"/>
          </a:p>
        </p:txBody>
      </p:sp>
      <p:pic>
        <p:nvPicPr>
          <p:cNvPr id="226312" name="Picture 8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366838"/>
            <a:ext cx="2954337" cy="23399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865688" y="3771900"/>
            <a:ext cx="4052887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Точечная</a:t>
            </a:r>
            <a:r>
              <a:rPr lang="ru-RU" b="0">
                <a:solidFill>
                  <a:srgbClr val="000000"/>
                </a:solidFill>
              </a:rPr>
              <a:t>: связь между </a:t>
            </a:r>
            <a:br>
              <a:rPr lang="ru-RU" b="0">
                <a:solidFill>
                  <a:srgbClr val="000000"/>
                </a:solidFill>
              </a:rPr>
            </a:br>
            <a:r>
              <a:rPr lang="ru-RU" b="0">
                <a:solidFill>
                  <a:srgbClr val="000000"/>
                </a:solidFill>
              </a:rPr>
              <a:t>парами значений (график функции)</a:t>
            </a:r>
            <a:endParaRPr lang="ru-RU"/>
          </a:p>
        </p:txBody>
      </p:sp>
      <p:pic>
        <p:nvPicPr>
          <p:cNvPr id="226313" name="Picture 9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2075" y="4487863"/>
            <a:ext cx="3233738" cy="216693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08113" y="1133475"/>
            <a:ext cx="6348412" cy="49657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593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7BF51F-B439-4804-B69A-6F5DCB5299C7}" type="slidenum">
              <a:rPr lang="ru-RU" smtClean="0"/>
            </a:fld>
            <a:endParaRPr lang="ru-RU" smtClean="0"/>
          </a:p>
        </p:txBody>
      </p:sp>
      <p:sp>
        <p:nvSpPr>
          <p:cNvPr id="5939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5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Элементы диаграмм</a:t>
            </a:r>
            <a:endParaRPr lang="ru-RU" sz="300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7350" y="908050"/>
            <a:ext cx="2062163" cy="792163"/>
          </a:xfrm>
          <a:prstGeom prst="wedgeRoundRectCallout">
            <a:avLst>
              <a:gd name="adj1" fmla="val 70205"/>
              <a:gd name="adj2" fmla="val 21444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название диаграммы</a:t>
            </a:r>
            <a:endParaRPr lang="ru-RU" sz="2200" b="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385050" y="2338388"/>
            <a:ext cx="1371600" cy="487362"/>
          </a:xfrm>
          <a:prstGeom prst="wedgeRoundRectCallout">
            <a:avLst>
              <a:gd name="adj1" fmla="val -59325"/>
              <a:gd name="adj2" fmla="val 11901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легенда</a:t>
            </a:r>
            <a:endParaRPr lang="ru-RU" sz="2200" b="0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256463" y="4162425"/>
            <a:ext cx="1371600" cy="808038"/>
          </a:xfrm>
          <a:prstGeom prst="wedgeRoundRectCallout">
            <a:avLst>
              <a:gd name="adj1" fmla="val -89240"/>
              <a:gd name="adj2" fmla="val -62753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ряды данных</a:t>
            </a:r>
            <a:endParaRPr lang="ru-RU" sz="2200" b="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296025" y="5205413"/>
            <a:ext cx="819150" cy="468312"/>
          </a:xfrm>
          <a:prstGeom prst="wedgeRoundRectCallout">
            <a:avLst>
              <a:gd name="adj1" fmla="val -103527"/>
              <a:gd name="adj2" fmla="val -85253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ось</a:t>
            </a:r>
            <a:endParaRPr lang="ru-RU" sz="2200" b="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962400" y="1665288"/>
            <a:ext cx="1055688" cy="468312"/>
          </a:xfrm>
          <a:prstGeom prst="wedgeRoundRectCallout">
            <a:avLst>
              <a:gd name="adj1" fmla="val -106384"/>
              <a:gd name="adj2" fmla="val 87247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сетка</a:t>
            </a:r>
            <a:endParaRPr lang="ru-RU" sz="2200" b="0" dirty="0"/>
          </a:p>
        </p:txBody>
      </p:sp>
      <p:grpSp>
        <p:nvGrpSpPr>
          <p:cNvPr id="2" name="Группа 22"/>
          <p:cNvGrpSpPr/>
          <p:nvPr/>
        </p:nvGrpSpPr>
        <p:grpSpPr bwMode="auto">
          <a:xfrm>
            <a:off x="1008063" y="4184650"/>
            <a:ext cx="2108200" cy="2011363"/>
            <a:chOff x="1008184" y="4185138"/>
            <a:chExt cx="2107440" cy="2010994"/>
          </a:xfrm>
        </p:grpSpPr>
        <p:sp>
          <p:nvSpPr>
            <p:cNvPr id="22" name="Полилиния 21"/>
            <p:cNvSpPr/>
            <p:nvPr/>
          </p:nvSpPr>
          <p:spPr bwMode="auto">
            <a:xfrm>
              <a:off x="1476327" y="4185138"/>
              <a:ext cx="504643" cy="1606255"/>
            </a:xfrm>
            <a:custGeom>
              <a:avLst/>
              <a:gdLst>
                <a:gd name="connsiteX0" fmla="*/ 0 w 504092"/>
                <a:gd name="connsiteY0" fmla="*/ 1535724 h 1606062"/>
                <a:gd name="connsiteX1" fmla="*/ 504092 w 504092"/>
                <a:gd name="connsiteY1" fmla="*/ 0 h 1606062"/>
                <a:gd name="connsiteX2" fmla="*/ 293077 w 504092"/>
                <a:gd name="connsiteY2" fmla="*/ 1559170 h 1606062"/>
                <a:gd name="connsiteX3" fmla="*/ 11723 w 504092"/>
                <a:gd name="connsiteY3" fmla="*/ 1606062 h 1606062"/>
                <a:gd name="connsiteX4" fmla="*/ 0 w 504092"/>
                <a:gd name="connsiteY4" fmla="*/ 1535724 h 160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092" h="1606062">
                  <a:moveTo>
                    <a:pt x="0" y="1535724"/>
                  </a:moveTo>
                  <a:lnTo>
                    <a:pt x="504092" y="0"/>
                  </a:lnTo>
                  <a:lnTo>
                    <a:pt x="293077" y="1559170"/>
                  </a:lnTo>
                  <a:lnTo>
                    <a:pt x="11723" y="1606062"/>
                  </a:lnTo>
                  <a:lnTo>
                    <a:pt x="0" y="1535724"/>
                  </a:ln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25400" dist="50800" dir="444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Скругленная прямоугольная выноска 20"/>
            <p:cNvSpPr/>
            <p:nvPr/>
          </p:nvSpPr>
          <p:spPr>
            <a:xfrm>
              <a:off x="1008184" y="5708858"/>
              <a:ext cx="2107440" cy="487274"/>
            </a:xfrm>
            <a:prstGeom prst="wedgeRoundRectCallout">
              <a:avLst>
                <a:gd name="adj1" fmla="val 95563"/>
                <a:gd name="adj2" fmla="val -31162"/>
                <a:gd name="adj3" fmla="val 16667"/>
              </a:avLst>
            </a:prstGeom>
            <a:solidFill>
              <a:srgbClr val="FFFF99"/>
            </a:solidFill>
            <a:ln w="12700">
              <a:noFill/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2200" b="0" dirty="0">
                  <a:solidFill>
                    <a:srgbClr val="000000"/>
                  </a:solidFill>
                </a:rPr>
                <a:t>названия осей</a:t>
              </a:r>
              <a:endParaRPr lang="ru-RU" sz="2200" b="0" dirty="0"/>
            </a:p>
          </p:txBody>
        </p:sp>
      </p:grpSp>
      <p:sp>
        <p:nvSpPr>
          <p:cNvPr id="24" name="Скругленная прямоугольная выноска 23"/>
          <p:cNvSpPr/>
          <p:nvPr/>
        </p:nvSpPr>
        <p:spPr>
          <a:xfrm>
            <a:off x="6353175" y="1208088"/>
            <a:ext cx="1524000" cy="866775"/>
          </a:xfrm>
          <a:prstGeom prst="wedgeRoundRectCallout">
            <a:avLst>
              <a:gd name="adj1" fmla="val -93307"/>
              <a:gd name="adj2" fmla="val 56166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подписи данных</a:t>
            </a:r>
            <a:endParaRPr lang="ru-RU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3D97BE-E0DB-4308-95B2-01999CE375E8}" type="slidenum">
              <a:rPr lang="ru-RU" smtClean="0"/>
            </a:fld>
            <a:endParaRPr lang="ru-RU" smtClean="0"/>
          </a:p>
        </p:txBody>
      </p:sp>
      <p:sp>
        <p:nvSpPr>
          <p:cNvPr id="6041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Настройка диаграммы и ее элементов</a:t>
            </a:r>
            <a:endParaRPr lang="ru-RU" sz="3000"/>
          </a:p>
        </p:txBody>
      </p:sp>
      <p:pic>
        <p:nvPicPr>
          <p:cNvPr id="60421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9450" y="955675"/>
            <a:ext cx="7300913" cy="7874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2263" y="1824038"/>
            <a:ext cx="478948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Конструктор</a:t>
            </a:r>
            <a:r>
              <a:rPr lang="ru-RU" sz="2400" b="0">
                <a:solidFill>
                  <a:srgbClr val="000000"/>
                </a:solidFill>
              </a:rPr>
              <a:t>: общие свойства</a:t>
            </a:r>
            <a:endParaRPr lang="ru-RU" sz="2400"/>
          </a:p>
        </p:txBody>
      </p:sp>
      <p:pic>
        <p:nvPicPr>
          <p:cNvPr id="227331" name="Picture 3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2263775"/>
            <a:ext cx="2008187" cy="10969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7332" name="Picture 4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63775"/>
            <a:ext cx="1930400" cy="11303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7333" name="Picture 5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1075" y="2263775"/>
            <a:ext cx="1066800" cy="1079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7334" name="Picture 6" descr="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2263775"/>
            <a:ext cx="2501900" cy="1079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22263" y="3468688"/>
            <a:ext cx="820578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Макет</a:t>
            </a:r>
            <a:r>
              <a:rPr lang="ru-RU" sz="2400" b="0">
                <a:solidFill>
                  <a:srgbClr val="000000"/>
                </a:solidFill>
              </a:rPr>
              <a:t>: настройка свойств отдельных элементов</a:t>
            </a:r>
            <a:endParaRPr lang="ru-RU" sz="2400"/>
          </a:p>
        </p:txBody>
      </p:sp>
      <p:pic>
        <p:nvPicPr>
          <p:cNvPr id="227335" name="Picture 7" descr="Оре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3894138"/>
            <a:ext cx="3022600" cy="1092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3271838" y="3975100"/>
            <a:ext cx="241300" cy="2413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227336" name="Picture 8" descr="Оре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21088" y="3900488"/>
            <a:ext cx="3327400" cy="1079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7337" name="Picture 9" descr="Орех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8500" y="3900488"/>
            <a:ext cx="1168400" cy="1079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2263" y="5048250"/>
            <a:ext cx="760888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Формат</a:t>
            </a:r>
            <a:r>
              <a:rPr lang="ru-RU" sz="2400" b="0">
                <a:solidFill>
                  <a:srgbClr val="000000"/>
                </a:solidFill>
              </a:rPr>
              <a:t>: оформление отдельных элементов</a:t>
            </a:r>
            <a:endParaRPr lang="ru-RU" sz="2400"/>
          </a:p>
        </p:txBody>
      </p:sp>
      <p:pic>
        <p:nvPicPr>
          <p:cNvPr id="227338" name="Picture 10" descr="Орех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5586413"/>
            <a:ext cx="1841500" cy="825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7339" name="Picture 11" descr="Орех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7800" y="5484813"/>
            <a:ext cx="3225800" cy="1066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7340" name="Picture 12" descr="Орех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30938" y="5468938"/>
            <a:ext cx="1282700" cy="1079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8EFA87-EAB3-416D-BC47-CB45F1ED1985}" type="slidenum">
              <a:rPr lang="ru-RU" smtClean="0"/>
            </a:fld>
            <a:endParaRPr lang="ru-RU" smtClean="0"/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Электронные таблицы</a:t>
            </a:r>
            <a:endParaRPr lang="ru-RU" sz="30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4650" y="815975"/>
            <a:ext cx="8424863" cy="5413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defRPr/>
            </a:pPr>
            <a:r>
              <a:rPr lang="ru-RU" sz="2600" dirty="0">
                <a:solidFill>
                  <a:srgbClr val="3333FF"/>
                </a:solidFill>
              </a:rPr>
              <a:t>Основная задача </a:t>
            </a:r>
            <a:r>
              <a:rPr lang="ru-RU" sz="2600" b="0" dirty="0"/>
              <a:t>– автоматические вычисления с данными в таблицах.</a:t>
            </a:r>
            <a:endParaRPr lang="ru-RU" sz="2600" b="0" dirty="0"/>
          </a:p>
          <a:p>
            <a:pPr marL="174625" indent="-174625">
              <a:spcBef>
                <a:spcPts val="1200"/>
              </a:spcBef>
              <a:defRPr/>
            </a:pPr>
            <a:r>
              <a:rPr lang="ru-RU" sz="2600" dirty="0">
                <a:solidFill>
                  <a:srgbClr val="3333FF"/>
                </a:solidFill>
              </a:rPr>
              <a:t>Кроме того:</a:t>
            </a:r>
            <a:endParaRPr lang="ru-RU" sz="2600" dirty="0">
              <a:solidFill>
                <a:srgbClr val="3333FF"/>
              </a:solidFill>
            </a:endParaRPr>
          </a:p>
          <a:p>
            <a:pPr marL="625475" lvl="1" indent="-27178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0" dirty="0"/>
              <a:t>хранение данных в табличном виде</a:t>
            </a:r>
            <a:endParaRPr lang="ru-RU" sz="2600" b="0" dirty="0"/>
          </a:p>
          <a:p>
            <a:pPr marL="625475" lvl="1" indent="-27178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0" dirty="0"/>
              <a:t>представление данных в виде диаграмм</a:t>
            </a:r>
            <a:endParaRPr lang="ru-RU" sz="2600" b="0" dirty="0"/>
          </a:p>
          <a:p>
            <a:pPr marL="625475" lvl="1" indent="-27178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0" dirty="0"/>
              <a:t>анализ данных</a:t>
            </a:r>
            <a:endParaRPr lang="ru-RU" sz="2600" b="0" dirty="0"/>
          </a:p>
          <a:p>
            <a:pPr marL="625475" lvl="1" indent="-27178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0" dirty="0"/>
              <a:t>составление прогнозов</a:t>
            </a:r>
            <a:endParaRPr lang="ru-RU" sz="2600" b="0" dirty="0"/>
          </a:p>
          <a:p>
            <a:pPr marL="625475" lvl="1" indent="-27178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0" dirty="0"/>
              <a:t>поиск оптимальных решений</a:t>
            </a:r>
            <a:endParaRPr lang="ru-RU" sz="2600" b="0" dirty="0"/>
          </a:p>
          <a:p>
            <a:pPr marL="625475" lvl="1" indent="-27178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600" b="0" dirty="0"/>
              <a:t>подготовка и печать отчетов</a:t>
            </a:r>
            <a:endParaRPr lang="ru-RU" sz="2600" b="0" dirty="0"/>
          </a:p>
          <a:p>
            <a:pPr marL="168275" indent="-27178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600" dirty="0">
                <a:solidFill>
                  <a:srgbClr val="3333FF"/>
                </a:solidFill>
              </a:rPr>
              <a:t>Примеры:</a:t>
            </a:r>
            <a:endParaRPr lang="ru-RU" sz="2600" dirty="0">
              <a:solidFill>
                <a:srgbClr val="3333FF"/>
              </a:solidFill>
            </a:endParaRPr>
          </a:p>
          <a:p>
            <a:pPr marL="625475" lvl="1" indent="-27178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dirty="0"/>
              <a:t>Microsoft Excel</a:t>
            </a:r>
            <a:r>
              <a:rPr lang="ru-RU" sz="2400" dirty="0"/>
              <a:t> – файлы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*.xls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*.xlsx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5475" lvl="1" indent="-27178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dirty="0" err="1"/>
              <a:t>OpenOffice</a:t>
            </a:r>
            <a:r>
              <a:rPr lang="en-US" sz="2400" i="1" dirty="0"/>
              <a:t> Calc </a:t>
            </a:r>
            <a:r>
              <a:rPr lang="en-US" sz="2400" dirty="0"/>
              <a:t>– </a:t>
            </a:r>
            <a:r>
              <a:rPr lang="ru-RU" sz="2400" dirty="0"/>
              <a:t>файлы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ods</a:t>
            </a:r>
            <a:r>
              <a:rPr lang="en-US" sz="2400" dirty="0"/>
              <a:t> – </a:t>
            </a:r>
            <a:r>
              <a:rPr lang="ru-RU" sz="2400" dirty="0">
                <a:solidFill>
                  <a:srgbClr val="00A200"/>
                </a:solidFill>
              </a:rPr>
              <a:t>бесплатно</a:t>
            </a:r>
            <a:endParaRPr lang="en-US" sz="2400" dirty="0">
              <a:solidFill>
                <a:srgbClr val="00A20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50100" y="5138738"/>
            <a:ext cx="660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56403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2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5F502-6CCD-4798-9639-4FC379253CC5}" type="slidenum">
              <a:rPr lang="ru-RU" smtClean="0"/>
            </a:fld>
            <a:endParaRPr lang="ru-RU" smtClean="0"/>
          </a:p>
        </p:txBody>
      </p:sp>
      <p:sp>
        <p:nvSpPr>
          <p:cNvPr id="102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Графики функций</a:t>
            </a:r>
            <a:endParaRPr lang="ru-RU" sz="3000"/>
          </a:p>
        </p:txBody>
      </p:sp>
      <p:sp>
        <p:nvSpPr>
          <p:cNvPr id="1031" name="Прямоугольник 4"/>
          <p:cNvSpPr>
            <a:spLocks noChangeArrowheads="1"/>
          </p:cNvSpPr>
          <p:nvPr/>
        </p:nvSpPr>
        <p:spPr bwMode="auto">
          <a:xfrm>
            <a:off x="265113" y="868363"/>
            <a:ext cx="8542337" cy="536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r>
              <a:rPr lang="ru-RU" sz="2400">
                <a:solidFill>
                  <a:srgbClr val="3333FF"/>
                </a:solidFill>
              </a:rPr>
              <a:t>Задача: </a:t>
            </a:r>
            <a:r>
              <a:rPr lang="ru-RU" sz="2400" b="0">
                <a:solidFill>
                  <a:srgbClr val="000000"/>
                </a:solidFill>
              </a:rPr>
              <a:t>построить график функции           для</a:t>
            </a:r>
            <a:r>
              <a:rPr lang="en-US" sz="2400" b="0">
                <a:solidFill>
                  <a:srgbClr val="000000"/>
                </a:solidFill>
              </a:rPr>
              <a:t>               . </a:t>
            </a:r>
            <a:r>
              <a:rPr lang="ru-RU" sz="2400" b="0">
                <a:solidFill>
                  <a:srgbClr val="000000"/>
                </a:solidFill>
              </a:rPr>
              <a:t>  </a:t>
            </a:r>
            <a:endParaRPr lang="ru-RU" sz="240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08625" y="898525"/>
          <a:ext cx="7477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1" imgW="10058400" imgH="5486400" progId="Equation.3">
                  <p:embed/>
                </p:oleObj>
              </mc:Choice>
              <mc:Fallback>
                <p:oleObj name="Формула" r:id="rId1" imgW="10058400" imgH="54864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8625" y="898525"/>
                        <a:ext cx="747713" cy="407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908800" y="962025"/>
          <a:ext cx="12017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3" imgW="16154400" imgH="4267200" progId="Equation.3">
                  <p:embed/>
                </p:oleObj>
              </mc:Choice>
              <mc:Fallback>
                <p:oleObj name="Формула" r:id="rId3" imgW="16154400" imgH="42672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8800" y="962025"/>
                        <a:ext cx="1201738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44475" y="1598613"/>
            <a:ext cx="4556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Таблица значений функции: </a:t>
            </a:r>
            <a:endParaRPr lang="ru-RU"/>
          </a:p>
        </p:txBody>
      </p:sp>
      <p:pic>
        <p:nvPicPr>
          <p:cNvPr id="224260" name="Picture 4" descr="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575" y="2160588"/>
            <a:ext cx="1930400" cy="1854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73600" y="1598613"/>
            <a:ext cx="12287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шаг 0,5</a:t>
            </a:r>
            <a:endParaRPr lang="ru-RU" sz="2400"/>
          </a:p>
        </p:txBody>
      </p:sp>
      <p:grpSp>
        <p:nvGrpSpPr>
          <p:cNvPr id="2" name="Group 34"/>
          <p:cNvGrpSpPr/>
          <p:nvPr/>
        </p:nvGrpSpPr>
        <p:grpSpPr bwMode="auto">
          <a:xfrm>
            <a:off x="2503488" y="5138738"/>
            <a:ext cx="4176712" cy="663575"/>
            <a:chOff x="464" y="2126"/>
            <a:chExt cx="2631" cy="418"/>
          </a:xfrm>
        </p:grpSpPr>
        <p:sp>
          <p:nvSpPr>
            <p:cNvPr id="1043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2337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Что зависит от шага?</a:t>
              </a:r>
              <a:endParaRPr lang="ru-RU" sz="2400"/>
            </a:p>
          </p:txBody>
        </p:sp>
        <p:sp>
          <p:nvSpPr>
            <p:cNvPr id="1044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rot="5400000">
            <a:off x="1034256" y="3864769"/>
            <a:ext cx="1127125" cy="1588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tailEnd type="triangle" w="med" len="lg"/>
          </a:ln>
        </p:spPr>
      </p:cxnSp>
      <p:pic>
        <p:nvPicPr>
          <p:cNvPr id="224261" name="Picture 5" descr="Оре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160588"/>
            <a:ext cx="1892300" cy="23241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4262" name="Picture 6" descr="Оре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7738" y="2160588"/>
            <a:ext cx="1892300" cy="23241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762125" y="3367088"/>
            <a:ext cx="874713" cy="492125"/>
          </a:xfrm>
          <a:prstGeom prst="wedgeRoundRectCallout">
            <a:avLst>
              <a:gd name="adj1" fmla="val -70840"/>
              <a:gd name="adj2" fmla="val 34641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  <p:cxnSp>
        <p:nvCxnSpPr>
          <p:cNvPr id="18" name="Прямая со стрелкой 17"/>
          <p:cNvCxnSpPr>
            <a:cxnSpLocks noChangeShapeType="1"/>
          </p:cNvCxnSpPr>
          <p:nvPr/>
        </p:nvCxnSpPr>
        <p:spPr bwMode="auto">
          <a:xfrm rot="5400000">
            <a:off x="6039644" y="3575844"/>
            <a:ext cx="1127125" cy="1587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tailEnd type="triangle" w="med" len="lg"/>
          </a:ln>
        </p:spPr>
      </p:cxnSp>
      <p:pic>
        <p:nvPicPr>
          <p:cNvPr id="224263" name="Picture 7" descr="Орех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0063" y="2160588"/>
            <a:ext cx="1892300" cy="23241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6765925" y="3078163"/>
            <a:ext cx="876300" cy="492125"/>
          </a:xfrm>
          <a:prstGeom prst="wedgeRoundRectCallout">
            <a:avLst>
              <a:gd name="adj1" fmla="val -70840"/>
              <a:gd name="adj2" fmla="val 34641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 animBg="1"/>
      <p:bldP spid="14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905C20-4143-4F88-BE7E-0E55C5FBD126}" type="slidenum">
              <a:rPr lang="ru-RU" smtClean="0"/>
            </a:fld>
            <a:endParaRPr lang="ru-RU" smtClean="0"/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Графики функций</a:t>
            </a:r>
            <a:endParaRPr lang="ru-RU" sz="3000"/>
          </a:p>
        </p:txBody>
      </p:sp>
      <p:sp>
        <p:nvSpPr>
          <p:cNvPr id="61445" name="Прямоугольник 5"/>
          <p:cNvSpPr>
            <a:spLocks noChangeArrowheads="1"/>
          </p:cNvSpPr>
          <p:nvPr/>
        </p:nvSpPr>
        <p:spPr bwMode="auto">
          <a:xfrm>
            <a:off x="368300" y="838200"/>
            <a:ext cx="52355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Вставка диаграммы «Точечная»: 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0375" y="1300163"/>
            <a:ext cx="28162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выделить данные </a:t>
            </a:r>
            <a:endParaRPr lang="ru-RU"/>
          </a:p>
        </p:txBody>
      </p:sp>
      <p:pic>
        <p:nvPicPr>
          <p:cNvPr id="225283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9963" y="1847850"/>
            <a:ext cx="1485900" cy="2603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5285" name="Picture 5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888" y="1312863"/>
            <a:ext cx="3924300" cy="4191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5282" name="Picture 2" descr="Оре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B23A6"/>
              </a:clrFrom>
              <a:clrTo>
                <a:srgbClr val="CB23A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9800" y="1700213"/>
            <a:ext cx="4470400" cy="26638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92150" y="4611688"/>
            <a:ext cx="16494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результат:</a:t>
            </a:r>
            <a:endParaRPr lang="ru-RU"/>
          </a:p>
        </p:txBody>
      </p:sp>
      <p:pic>
        <p:nvPicPr>
          <p:cNvPr id="225286" name="Picture 6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0150" y="4683125"/>
            <a:ext cx="3584575" cy="18256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5FDDC-2B1C-4653-8539-C372946EB33A}" type="slidenum">
              <a:rPr lang="ru-RU" smtClean="0"/>
            </a:fld>
            <a:endParaRPr lang="ru-RU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114425"/>
            <a:ext cx="8723312" cy="25590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Работа в </a:t>
            </a:r>
            <a:r>
              <a:rPr lang="en-US" sz="6000" b="1" smtClean="0">
                <a:solidFill>
                  <a:schemeClr val="accent2"/>
                </a:solidFill>
              </a:rPr>
              <a:t>Excel 2007</a:t>
            </a:r>
            <a:endParaRPr lang="ru-RU" sz="6000" b="1" smtClean="0">
              <a:solidFill>
                <a:schemeClr val="accent2"/>
              </a:solidFill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417638"/>
          </a:xfrm>
        </p:spPr>
        <p:txBody>
          <a:bodyPr/>
          <a:lstStyle/>
          <a:p>
            <a:pPr eaLnBrk="1" hangingPunct="1"/>
            <a:r>
              <a:rPr lang="ru-RU" sz="4400" b="1" smtClean="0"/>
              <a:t>Тема 3. Численные </a:t>
            </a:r>
            <a:br>
              <a:rPr lang="ru-RU" sz="4400" b="1" smtClean="0"/>
            </a:br>
            <a:r>
              <a:rPr lang="ru-RU" sz="4400" b="1" smtClean="0"/>
              <a:t>        методы</a:t>
            </a:r>
            <a:endParaRPr lang="ru-RU" sz="4400" b="1" smtClean="0"/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144463" y="6216650"/>
            <a:ext cx="417512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0" i="1"/>
              <a:t>© К.Ю. Поляков, 2009-2012</a:t>
            </a:r>
            <a:endParaRPr lang="ru-RU" sz="2400" b="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8B071-486E-4E8F-ABF8-E7A167380711}" type="slidenum">
              <a:rPr lang="ru-RU" smtClean="0"/>
            </a:fld>
            <a:endParaRPr lang="ru-RU" smtClean="0"/>
          </a:p>
        </p:txBody>
      </p:sp>
      <p:sp>
        <p:nvSpPr>
          <p:cNvPr id="205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Решение уравнений</a:t>
            </a:r>
            <a:endParaRPr lang="ru-RU" sz="3000"/>
          </a:p>
        </p:txBody>
      </p:sp>
      <p:sp>
        <p:nvSpPr>
          <p:cNvPr id="2058" name="Прямоугольник 4"/>
          <p:cNvSpPr>
            <a:spLocks noChangeArrowheads="1"/>
          </p:cNvSpPr>
          <p:nvPr/>
        </p:nvSpPr>
        <p:spPr bwMode="auto">
          <a:xfrm>
            <a:off x="265113" y="868363"/>
            <a:ext cx="8542337" cy="862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r>
              <a:rPr lang="ru-RU" sz="2400">
                <a:solidFill>
                  <a:srgbClr val="3333FF"/>
                </a:solidFill>
              </a:rPr>
              <a:t>Задача: </a:t>
            </a:r>
            <a:r>
              <a:rPr lang="ru-RU" sz="2400" b="0">
                <a:solidFill>
                  <a:srgbClr val="000000"/>
                </a:solidFill>
              </a:rPr>
              <a:t>найти все решения уравнения </a:t>
            </a:r>
            <a:br>
              <a:rPr lang="en-US" sz="2400" b="0">
                <a:solidFill>
                  <a:srgbClr val="000000"/>
                </a:solidFill>
              </a:rPr>
            </a:br>
            <a:r>
              <a:rPr lang="en-US" sz="2400" b="0">
                <a:solidFill>
                  <a:srgbClr val="000000"/>
                </a:solidFill>
              </a:rPr>
              <a:t>               </a:t>
            </a:r>
            <a:r>
              <a:rPr lang="ru-RU" sz="2400" b="0">
                <a:solidFill>
                  <a:srgbClr val="000000"/>
                </a:solidFill>
              </a:rPr>
              <a:t>на интервале </a:t>
            </a:r>
            <a:r>
              <a:rPr lang="en-US" sz="2400" b="0">
                <a:solidFill>
                  <a:srgbClr val="000000"/>
                </a:solidFill>
              </a:rPr>
              <a:t>[-5,5]</a:t>
            </a:r>
            <a:endParaRPr lang="ru-RU" sz="240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942013" y="865188"/>
          <a:ext cx="1555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1" imgW="17678400" imgH="4876800" progId="Equation.3">
                  <p:embed/>
                </p:oleObj>
              </mc:Choice>
              <mc:Fallback>
                <p:oleObj name="Формула" r:id="rId1" imgW="17678400" imgH="4876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42013" y="865188"/>
                        <a:ext cx="1555750" cy="427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"/>
          <p:cNvGrpSpPr/>
          <p:nvPr/>
        </p:nvGrpSpPr>
        <p:grpSpPr bwMode="auto">
          <a:xfrm>
            <a:off x="877888" y="1614488"/>
            <a:ext cx="7150100" cy="663575"/>
            <a:chOff x="464" y="2126"/>
            <a:chExt cx="4504" cy="418"/>
          </a:xfrm>
        </p:grpSpPr>
        <p:sp>
          <p:nvSpPr>
            <p:cNvPr id="2064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4210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Как решить математическими методами?</a:t>
              </a:r>
              <a:endParaRPr lang="ru-RU" sz="2400"/>
            </a:p>
          </p:txBody>
        </p:sp>
        <p:sp>
          <p:nvSpPr>
            <p:cNvPr id="2065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65113" y="2289175"/>
            <a:ext cx="8653462" cy="39639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200" dirty="0">
                <a:solidFill>
                  <a:srgbClr val="3333FF"/>
                </a:solidFill>
              </a:rPr>
              <a:t>Методы решения уравнений:</a:t>
            </a:r>
            <a:endParaRPr lang="ru-RU" sz="2200" b="0" dirty="0">
              <a:solidFill>
                <a:srgbClr val="000000"/>
              </a:solidFill>
            </a:endParaRPr>
          </a:p>
          <a:p>
            <a:pPr marL="355600" lvl="1" indent="-173355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</a:rPr>
              <a:t>аналитические</a:t>
            </a:r>
            <a:r>
              <a:rPr lang="ru-RU" sz="2200" b="0" dirty="0">
                <a:solidFill>
                  <a:srgbClr val="000000"/>
                </a:solidFill>
              </a:rPr>
              <a:t>: решение в виде формулы </a:t>
            </a:r>
            <a:endParaRPr lang="ru-RU" sz="2200" b="0" dirty="0">
              <a:solidFill>
                <a:srgbClr val="000000"/>
              </a:solidFill>
            </a:endParaRPr>
          </a:p>
          <a:p>
            <a:pPr marL="355600" lvl="1" indent="-17335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</a:rPr>
              <a:t>численные</a:t>
            </a:r>
            <a:r>
              <a:rPr lang="ru-RU" sz="2200" b="0" dirty="0">
                <a:solidFill>
                  <a:srgbClr val="000000"/>
                </a:solidFill>
              </a:rPr>
              <a:t>: </a:t>
            </a:r>
            <a:r>
              <a:rPr lang="ru-RU" sz="2200" b="0" i="1" dirty="0">
                <a:solidFill>
                  <a:srgbClr val="000000"/>
                </a:solidFill>
              </a:rPr>
              <a:t>приближенное</a:t>
            </a:r>
            <a:r>
              <a:rPr lang="ru-RU" sz="2200" b="0" dirty="0">
                <a:solidFill>
                  <a:srgbClr val="000000"/>
                </a:solidFill>
              </a:rPr>
              <a:t> решение, число</a:t>
            </a:r>
            <a:endParaRPr lang="en-US" sz="2200" b="0" dirty="0">
              <a:solidFill>
                <a:srgbClr val="000000"/>
              </a:solidFill>
            </a:endParaRPr>
          </a:p>
          <a:p>
            <a:pPr marL="982980" lvl="2" indent="-344805">
              <a:buFont typeface="+mj-lt"/>
              <a:buAutoNum type="arabicParenR"/>
              <a:defRPr/>
            </a:pPr>
            <a:r>
              <a:rPr lang="ru-RU" sz="2200" b="0" dirty="0">
                <a:solidFill>
                  <a:srgbClr val="000000"/>
                </a:solidFill>
              </a:rPr>
              <a:t>выбрать </a:t>
            </a:r>
            <a:r>
              <a:rPr lang="ru-RU" sz="2200" b="0" i="1" dirty="0">
                <a:solidFill>
                  <a:srgbClr val="000000"/>
                </a:solidFill>
              </a:rPr>
              <a:t>начальное приближение    </a:t>
            </a:r>
            <a:r>
              <a:rPr lang="ru-RU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ru-RU" sz="2200" b="0" dirty="0">
                <a:solidFill>
                  <a:srgbClr val="000000"/>
                </a:solidFill>
              </a:rPr>
              <a:t>«рядом» с решением</a:t>
            </a:r>
            <a:endParaRPr lang="ru-RU" sz="2200" b="0" dirty="0">
              <a:solidFill>
                <a:srgbClr val="000000"/>
              </a:solidFill>
            </a:endParaRPr>
          </a:p>
          <a:p>
            <a:pPr marL="895350" lvl="2" indent="-257175">
              <a:buFont typeface="+mj-lt"/>
              <a:buAutoNum type="arabicParenR"/>
              <a:defRPr/>
            </a:pPr>
            <a:endParaRPr lang="ru-RU" sz="2200" b="0" dirty="0"/>
          </a:p>
          <a:p>
            <a:pPr marL="895350" lvl="2" indent="-257175">
              <a:buFont typeface="+mj-lt"/>
              <a:buAutoNum type="arabicParenR"/>
              <a:defRPr/>
            </a:pPr>
            <a:endParaRPr lang="ru-RU" sz="2200" b="0" dirty="0"/>
          </a:p>
          <a:p>
            <a:pPr marL="982980" lvl="2" indent="-344805">
              <a:buFont typeface="+mj-lt"/>
              <a:buAutoNum type="arabicParenR"/>
              <a:defRPr/>
            </a:pPr>
            <a:r>
              <a:rPr lang="ru-RU" sz="2200" b="0" dirty="0"/>
              <a:t>по некоторому алгоритму вычисляют первое приближение, затем – второе и т.д.</a:t>
            </a:r>
            <a:endParaRPr lang="ru-RU" sz="2200" b="0" dirty="0"/>
          </a:p>
          <a:p>
            <a:pPr marL="982980" lvl="2" indent="-344805">
              <a:spcBef>
                <a:spcPts val="600"/>
              </a:spcBef>
              <a:buFont typeface="+mj-lt"/>
              <a:buAutoNum type="arabicParenR"/>
              <a:defRPr/>
            </a:pPr>
            <a:r>
              <a:rPr lang="ru-RU" sz="2200" b="0" dirty="0"/>
              <a:t>вычисления прекращают, когда значение меняется очень мало (метод сходится)</a:t>
            </a:r>
            <a:endParaRPr lang="ru-RU" sz="2200" b="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6392863" y="2738438"/>
          <a:ext cx="80486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3" imgW="9144000" imgH="3352800" progId="Equation.3">
                  <p:embed/>
                </p:oleObj>
              </mc:Choice>
              <mc:Fallback>
                <p:oleObj name="Формула" r:id="rId3" imgW="9144000" imgH="33528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2863" y="2738438"/>
                        <a:ext cx="804862" cy="293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5726113" y="3444875"/>
          <a:ext cx="3492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5" imgW="3962400" imgH="5486400" progId="Equation.3">
                  <p:embed/>
                </p:oleObj>
              </mc:Choice>
              <mc:Fallback>
                <p:oleObj name="Формула" r:id="rId5" imgW="39624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6113" y="3444875"/>
                        <a:ext cx="349250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/>
          <p:nvPr/>
        </p:nvGrpSpPr>
        <p:grpSpPr bwMode="auto">
          <a:xfrm>
            <a:off x="1409700" y="4171950"/>
            <a:ext cx="6280150" cy="663575"/>
            <a:chOff x="464" y="2126"/>
            <a:chExt cx="3956" cy="418"/>
          </a:xfrm>
        </p:grpSpPr>
        <p:sp>
          <p:nvSpPr>
            <p:cNvPr id="2062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3662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</a:t>
              </a:r>
              <a:r>
                <a:rPr lang="ru-RU" sz="2200"/>
                <a:t>Как выбрать начальное приближение?</a:t>
              </a:r>
              <a:endParaRPr lang="ru-RU" sz="2200"/>
            </a:p>
          </p:txBody>
        </p:sp>
        <p:sp>
          <p:nvSpPr>
            <p:cNvPr id="2063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008688" y="5116513"/>
          <a:ext cx="24987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7" imgW="28346400" imgH="5486400" progId="Equation.3">
                  <p:embed/>
                </p:oleObj>
              </mc:Choice>
              <mc:Fallback>
                <p:oleObj name="Формула" r:id="rId7" imgW="28346400" imgH="54864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8688" y="5116513"/>
                        <a:ext cx="2498725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4405313" y="5840413"/>
          <a:ext cx="32512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9" imgW="36880800" imgH="5791200" progId="Equation.3">
                  <p:embed/>
                </p:oleObj>
              </mc:Choice>
              <mc:Fallback>
                <p:oleObj name="Формула" r:id="rId9" imgW="36880800" imgH="5791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05313" y="5840413"/>
                        <a:ext cx="3251200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2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660CA-0631-4720-9EA8-A8ADBFBB47AF}" type="slidenum">
              <a:rPr lang="ru-RU" smtClean="0"/>
            </a:fld>
            <a:endParaRPr lang="ru-RU" smtClean="0"/>
          </a:p>
        </p:txBody>
      </p:sp>
      <p:sp>
        <p:nvSpPr>
          <p:cNvPr id="307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Решение уравнения</a:t>
            </a:r>
            <a:endParaRPr lang="ru-RU" sz="30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5113" y="858838"/>
            <a:ext cx="85423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marL="355600" indent="-355600"/>
            <a:r>
              <a:rPr lang="en-US" sz="2400">
                <a:solidFill>
                  <a:srgbClr val="3333FF"/>
                </a:solidFill>
              </a:rPr>
              <a:t>1. </a:t>
            </a:r>
            <a:r>
              <a:rPr lang="ru-RU" sz="2400">
                <a:solidFill>
                  <a:srgbClr val="3333FF"/>
                </a:solidFill>
              </a:rPr>
              <a:t>Таблица значений функций </a:t>
            </a:r>
            <a:r>
              <a:rPr lang="ru-RU" sz="2400" b="0">
                <a:solidFill>
                  <a:srgbClr val="000000"/>
                </a:solidFill>
              </a:rPr>
              <a:t>на интервале </a:t>
            </a:r>
            <a:r>
              <a:rPr lang="en-US" sz="2400" b="0">
                <a:solidFill>
                  <a:srgbClr val="000000"/>
                </a:solidFill>
              </a:rPr>
              <a:t>[-5,5]</a:t>
            </a:r>
            <a:endParaRPr lang="ru-RU" sz="240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392613" y="201613"/>
          <a:ext cx="17621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1" imgW="17678400" imgH="4876800" progId="Equation.3">
                  <p:embed/>
                </p:oleObj>
              </mc:Choice>
              <mc:Fallback>
                <p:oleObj name="Формула" r:id="rId1" imgW="17678400" imgH="4876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92613" y="201613"/>
                        <a:ext cx="1762125" cy="484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380" name="Picture 4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913" y="1381125"/>
            <a:ext cx="4470400" cy="157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5113" y="3162300"/>
            <a:ext cx="85423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marL="355600" indent="-355600"/>
            <a:r>
              <a:rPr lang="ru-RU" sz="2400">
                <a:solidFill>
                  <a:srgbClr val="3333FF"/>
                </a:solidFill>
              </a:rPr>
              <a:t>2</a:t>
            </a:r>
            <a:r>
              <a:rPr lang="en-US" sz="2400">
                <a:solidFill>
                  <a:srgbClr val="3333FF"/>
                </a:solidFill>
              </a:rPr>
              <a:t>. </a:t>
            </a:r>
            <a:r>
              <a:rPr lang="ru-RU" sz="2400">
                <a:solidFill>
                  <a:srgbClr val="3333FF"/>
                </a:solidFill>
              </a:rPr>
              <a:t>Графики функций</a:t>
            </a:r>
            <a:r>
              <a:rPr lang="ru-RU" sz="2400" b="0">
                <a:solidFill>
                  <a:srgbClr val="000000"/>
                </a:solidFill>
              </a:rPr>
              <a:t> (диаграмма «Точечная»)</a:t>
            </a:r>
            <a:endParaRPr lang="ru-RU" sz="2400"/>
          </a:p>
        </p:txBody>
      </p:sp>
      <p:pic>
        <p:nvPicPr>
          <p:cNvPr id="229381" name="Picture 5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3" y="3832225"/>
            <a:ext cx="5084762" cy="21542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46750" y="3656013"/>
            <a:ext cx="3281363" cy="193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400">
                <a:solidFill>
                  <a:srgbClr val="3333FF"/>
                </a:solidFill>
              </a:rPr>
              <a:t>2 решения</a:t>
            </a:r>
            <a:r>
              <a:rPr lang="ru-RU" sz="2400" b="0">
                <a:solidFill>
                  <a:srgbClr val="000000"/>
                </a:solidFill>
              </a:rPr>
              <a:t>: </a:t>
            </a:r>
            <a:br>
              <a:rPr lang="ru-RU" sz="2400" b="0">
                <a:solidFill>
                  <a:srgbClr val="000000"/>
                </a:solidFill>
              </a:rPr>
            </a:br>
            <a:r>
              <a:rPr lang="ru-RU" sz="2000" b="0">
                <a:solidFill>
                  <a:srgbClr val="000000"/>
                </a:solidFill>
              </a:rPr>
              <a:t>начальные приближения</a:t>
            </a:r>
            <a:endParaRPr lang="ru-RU" sz="240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6354763" y="4494213"/>
          <a:ext cx="13970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5" imgW="14020800" imgH="5486400" progId="Equation.3">
                  <p:embed/>
                </p:oleObj>
              </mc:Choice>
              <mc:Fallback>
                <p:oleObj name="Формула" r:id="rId5" imgW="14020800" imgH="5486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4763" y="4494213"/>
                        <a:ext cx="1397000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6461125" y="5062538"/>
          <a:ext cx="11842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7" imgW="11887200" imgH="5486400" progId="Equation.3">
                  <p:embed/>
                </p:oleObj>
              </mc:Choice>
              <mc:Fallback>
                <p:oleObj name="Формула" r:id="rId7" imgW="118872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61125" y="5062538"/>
                        <a:ext cx="1184275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88A1A8-2637-4FEF-991D-2CEE85517E00}" type="slidenum">
              <a:rPr lang="ru-RU" smtClean="0"/>
            </a:fld>
            <a:endParaRPr lang="ru-RU" smtClean="0"/>
          </a:p>
        </p:txBody>
      </p:sp>
      <p:sp>
        <p:nvSpPr>
          <p:cNvPr id="410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Решение уравнения </a:t>
            </a:r>
            <a:endParaRPr lang="ru-RU" sz="300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392613" y="201613"/>
          <a:ext cx="17621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1" imgW="17678400" imgH="4876800" progId="Equation.3">
                  <p:embed/>
                </p:oleObj>
              </mc:Choice>
              <mc:Fallback>
                <p:oleObj name="Формула" r:id="rId1" imgW="17678400" imgH="4876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92613" y="201613"/>
                        <a:ext cx="1762125" cy="484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246063" y="909638"/>
            <a:ext cx="85423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marL="355600" indent="-355600"/>
            <a:r>
              <a:rPr lang="ru-RU" sz="2400">
                <a:solidFill>
                  <a:srgbClr val="3333FF"/>
                </a:solidFill>
              </a:rPr>
              <a:t>3</a:t>
            </a:r>
            <a:r>
              <a:rPr lang="en-US" sz="2400">
                <a:solidFill>
                  <a:srgbClr val="3333FF"/>
                </a:solidFill>
              </a:rPr>
              <a:t>. </a:t>
            </a:r>
            <a:r>
              <a:rPr lang="ru-RU" sz="2400">
                <a:solidFill>
                  <a:srgbClr val="3333FF"/>
                </a:solidFill>
              </a:rPr>
              <a:t>Подготовка данных</a:t>
            </a:r>
            <a:endParaRPr lang="ru-RU" sz="2400"/>
          </a:p>
        </p:txBody>
      </p:sp>
      <p:grpSp>
        <p:nvGrpSpPr>
          <p:cNvPr id="2" name="Group 34"/>
          <p:cNvGrpSpPr/>
          <p:nvPr/>
        </p:nvGrpSpPr>
        <p:grpSpPr bwMode="auto">
          <a:xfrm>
            <a:off x="1782763" y="4146550"/>
            <a:ext cx="4984750" cy="663575"/>
            <a:chOff x="464" y="2126"/>
            <a:chExt cx="3140" cy="418"/>
          </a:xfrm>
        </p:grpSpPr>
        <p:sp>
          <p:nvSpPr>
            <p:cNvPr id="4108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2846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Зачем нужна разность?</a:t>
              </a:r>
              <a:endParaRPr lang="ru-RU" sz="2400"/>
            </a:p>
          </p:txBody>
        </p:sp>
        <p:sp>
          <p:nvSpPr>
            <p:cNvPr id="4109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30404" name="Picture 4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1075" y="2425700"/>
            <a:ext cx="4025900" cy="1333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28638" y="1490663"/>
            <a:ext cx="2224087" cy="828675"/>
          </a:xfrm>
          <a:prstGeom prst="wedgeRoundRectCallout">
            <a:avLst>
              <a:gd name="adj1" fmla="val 50473"/>
              <a:gd name="adj2" fmla="val 14505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начальное приближение</a:t>
            </a:r>
            <a:endParaRPr lang="ru-RU" sz="2200" b="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950075" y="2452688"/>
            <a:ext cx="1395413" cy="809625"/>
          </a:xfrm>
          <a:prstGeom prst="wedgeRoundRectCallout">
            <a:avLst>
              <a:gd name="adj1" fmla="val -104506"/>
              <a:gd name="adj2" fmla="val 39165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целевая ячейка</a:t>
            </a:r>
            <a:endParaRPr lang="ru-RU" sz="2200" b="0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767513" y="3379788"/>
            <a:ext cx="19018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Цель: </a:t>
            </a:r>
            <a:r>
              <a:rPr lang="en-US" sz="2400">
                <a:solidFill>
                  <a:srgbClr val="000000"/>
                </a:solidFill>
              </a:rPr>
              <a:t>H2=0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7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35200" y="4038600"/>
            <a:ext cx="3987800" cy="13081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4DC7A-7D43-445F-9771-913DEE062860}" type="slidenum">
              <a:rPr lang="ru-RU" smtClean="0"/>
            </a:fld>
            <a:endParaRPr lang="ru-RU" smtClean="0"/>
          </a:p>
        </p:txBody>
      </p:sp>
      <p:sp>
        <p:nvSpPr>
          <p:cNvPr id="512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Решение уравнения </a:t>
            </a:r>
            <a:endParaRPr lang="ru-RU" sz="300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392613" y="201613"/>
          <a:ext cx="17621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2" imgW="17678400" imgH="4876800" progId="Equation.3">
                  <p:embed/>
                </p:oleObj>
              </mc:Choice>
              <mc:Fallback>
                <p:oleObj name="Формула" r:id="rId2" imgW="17678400" imgH="4876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2613" y="201613"/>
                        <a:ext cx="1762125" cy="484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Прямоугольник 14"/>
          <p:cNvSpPr>
            <a:spLocks noChangeArrowheads="1"/>
          </p:cNvSpPr>
          <p:nvPr/>
        </p:nvSpPr>
        <p:spPr bwMode="auto">
          <a:xfrm>
            <a:off x="265113" y="871538"/>
            <a:ext cx="85423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marL="355600" indent="-355600"/>
            <a:r>
              <a:rPr lang="ru-RU" sz="2400">
                <a:solidFill>
                  <a:srgbClr val="3333FF"/>
                </a:solidFill>
              </a:rPr>
              <a:t>4</a:t>
            </a:r>
            <a:r>
              <a:rPr lang="en-US" sz="2400">
                <a:solidFill>
                  <a:srgbClr val="3333FF"/>
                </a:solidFill>
              </a:rPr>
              <a:t>. </a:t>
            </a:r>
            <a:r>
              <a:rPr lang="ru-RU" sz="2400">
                <a:solidFill>
                  <a:srgbClr val="3333FF"/>
                </a:solidFill>
              </a:rPr>
              <a:t>Подбор параметра</a:t>
            </a:r>
            <a:endParaRPr lang="ru-RU" sz="2400"/>
          </a:p>
        </p:txBody>
      </p:sp>
      <p:pic>
        <p:nvPicPr>
          <p:cNvPr id="230405" name="Picture 5" descr="Орех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11A9C"/>
              </a:clrFrom>
              <a:clrTo>
                <a:srgbClr val="C11A9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3" y="2065338"/>
            <a:ext cx="2374900" cy="11684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30406" name="Picture 6" descr="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" y="1443038"/>
            <a:ext cx="4991100" cy="5080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30407" name="Picture 7" descr="Оре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6925" y="2025650"/>
            <a:ext cx="3154363" cy="16605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6675438" y="3452813"/>
            <a:ext cx="1309687" cy="668337"/>
          </a:xfrm>
          <a:prstGeom prst="wedgeRoundRectCallout">
            <a:avLst>
              <a:gd name="adj1" fmla="val -101942"/>
              <a:gd name="adj2" fmla="val 137453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ошибка</a:t>
            </a:r>
            <a:endParaRPr lang="ru-RU" sz="2200" b="0" dirty="0"/>
          </a:p>
        </p:txBody>
      </p:sp>
      <p:sp>
        <p:nvSpPr>
          <p:cNvPr id="5132" name="Прямоугольник 20"/>
          <p:cNvSpPr>
            <a:spLocks noChangeArrowheads="1"/>
          </p:cNvSpPr>
          <p:nvPr/>
        </p:nvSpPr>
        <p:spPr bwMode="auto">
          <a:xfrm>
            <a:off x="2046288" y="5027613"/>
            <a:ext cx="4572000" cy="5111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17500" y="3911600"/>
            <a:ext cx="1771650" cy="904875"/>
          </a:xfrm>
          <a:prstGeom prst="wedgeRoundRectCallout">
            <a:avLst>
              <a:gd name="adj1" fmla="val 89903"/>
              <a:gd name="adj2" fmla="val 54626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решение уравнения</a:t>
            </a:r>
            <a:endParaRPr lang="ru-RU" sz="2200" b="0" dirty="0"/>
          </a:p>
        </p:txBody>
      </p:sp>
      <p:grpSp>
        <p:nvGrpSpPr>
          <p:cNvPr id="2" name="Group 34"/>
          <p:cNvGrpSpPr/>
          <p:nvPr/>
        </p:nvGrpSpPr>
        <p:grpSpPr bwMode="auto">
          <a:xfrm>
            <a:off x="6630988" y="4491038"/>
            <a:ext cx="2325687" cy="936625"/>
            <a:chOff x="464" y="2126"/>
            <a:chExt cx="1465" cy="590"/>
          </a:xfrm>
        </p:grpSpPr>
        <p:sp>
          <p:nvSpPr>
            <p:cNvPr id="5138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1171" cy="523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Почему </a:t>
              </a:r>
              <a:br>
                <a:rPr lang="en-US" sz="2400"/>
              </a:br>
              <a:r>
                <a:rPr lang="en-US" sz="2400"/>
                <a:t>  </a:t>
              </a:r>
              <a:r>
                <a:rPr lang="ru-RU" sz="2400"/>
                <a:t>не нуль?</a:t>
              </a:r>
              <a:endParaRPr lang="ru-RU" sz="2400"/>
            </a:p>
          </p:txBody>
        </p:sp>
        <p:sp>
          <p:nvSpPr>
            <p:cNvPr id="5139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 bwMode="auto">
          <a:xfrm>
            <a:off x="1538288" y="5543550"/>
            <a:ext cx="5118100" cy="663575"/>
            <a:chOff x="464" y="2126"/>
            <a:chExt cx="3224" cy="418"/>
          </a:xfrm>
        </p:grpSpPr>
        <p:sp>
          <p:nvSpPr>
            <p:cNvPr id="5136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2930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Как найти второе решение?</a:t>
              </a:r>
              <a:endParaRPr lang="ru-RU" sz="2400"/>
            </a:p>
          </p:txBody>
        </p:sp>
        <p:sp>
          <p:nvSpPr>
            <p:cNvPr id="5137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32D85A-B4DA-49AF-B368-7E814AF29C81}" type="slidenum">
              <a:rPr lang="ru-RU" smtClean="0"/>
            </a:fld>
            <a:endParaRPr lang="ru-RU" smtClean="0"/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Оптимизация</a:t>
            </a:r>
            <a:endParaRPr lang="ru-RU" sz="30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5113" y="868363"/>
            <a:ext cx="8542337" cy="862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54330" indent="-354330"/>
            <a:r>
              <a:rPr lang="ru-RU" sz="2400">
                <a:solidFill>
                  <a:srgbClr val="3333FF"/>
                </a:solidFill>
              </a:rPr>
              <a:t>Оптимизация </a:t>
            </a:r>
            <a:r>
              <a:rPr lang="ru-RU" sz="2400" b="0">
                <a:solidFill>
                  <a:srgbClr val="000000"/>
                </a:solidFill>
              </a:rPr>
              <a:t>– это поиск оптимального (наилучшего) варианта в заданных условиях.</a:t>
            </a:r>
            <a:endParaRPr lang="ru-RU" sz="24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65113" y="1703388"/>
            <a:ext cx="8542337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54330" indent="-354330"/>
            <a:r>
              <a:rPr lang="ru-RU" sz="2400">
                <a:solidFill>
                  <a:srgbClr val="3333FF"/>
                </a:solidFill>
              </a:rPr>
              <a:t>Оптимальное решение </a:t>
            </a:r>
            <a:r>
              <a:rPr lang="ru-RU" sz="2400" b="0">
                <a:solidFill>
                  <a:srgbClr val="000000"/>
                </a:solidFill>
              </a:rPr>
              <a:t>– такое, при котором некоторая заданная функция (</a:t>
            </a:r>
            <a:r>
              <a:rPr lang="ru-RU" sz="2400" b="0" i="1">
                <a:solidFill>
                  <a:srgbClr val="000000"/>
                </a:solidFill>
              </a:rPr>
              <a:t>целевая функция</a:t>
            </a:r>
            <a:r>
              <a:rPr lang="ru-RU" sz="2400" b="0">
                <a:solidFill>
                  <a:srgbClr val="000000"/>
                </a:solidFill>
              </a:rPr>
              <a:t>) достигает минимума или максимума.</a:t>
            </a:r>
            <a:endParaRPr lang="ru-RU" sz="24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65113" y="2913063"/>
            <a:ext cx="8589962" cy="228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54330" indent="-354330"/>
            <a:r>
              <a:rPr lang="ru-RU" sz="2400">
                <a:solidFill>
                  <a:srgbClr val="3333FF"/>
                </a:solidFill>
              </a:rPr>
              <a:t>Постановка задачи:</a:t>
            </a:r>
            <a:r>
              <a:rPr lang="ru-RU" sz="2400" b="0" i="1">
                <a:solidFill>
                  <a:srgbClr val="000000"/>
                </a:solidFill>
              </a:rPr>
              <a:t> </a:t>
            </a:r>
            <a:endParaRPr lang="ru-RU" sz="2400" b="0" i="1">
              <a:solidFill>
                <a:srgbClr val="000000"/>
              </a:solidFill>
            </a:endParaRPr>
          </a:p>
          <a:p>
            <a:pPr marL="811530" lvl="1" indent="-354330">
              <a:buFont typeface="Arial" panose="020B0604020202020204" pitchFamily="34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целевая функция</a:t>
            </a:r>
            <a:endParaRPr lang="ru-RU" sz="2400" b="0">
              <a:solidFill>
                <a:srgbClr val="000000"/>
              </a:solidFill>
            </a:endParaRPr>
          </a:p>
          <a:p>
            <a:pPr marL="811530" lvl="1" indent="-354330">
              <a:buFont typeface="Arial" panose="020B0604020202020204" pitchFamily="34" charset="0"/>
              <a:buChar char="•"/>
            </a:pPr>
            <a:endParaRPr lang="ru-RU" sz="2400" b="0">
              <a:solidFill>
                <a:srgbClr val="000000"/>
              </a:solidFill>
            </a:endParaRPr>
          </a:p>
          <a:p>
            <a:pPr marL="811530" lvl="1" indent="-354330">
              <a:buFont typeface="Arial" panose="020B0604020202020204" pitchFamily="34" charset="0"/>
              <a:buChar char="•"/>
            </a:pPr>
            <a:endParaRPr lang="ru-RU" sz="2400" b="0">
              <a:solidFill>
                <a:srgbClr val="000000"/>
              </a:solidFill>
            </a:endParaRPr>
          </a:p>
          <a:p>
            <a:pPr marL="811530" lvl="1" indent="-354330">
              <a:buFont typeface="Arial" panose="020B0604020202020204" pitchFamily="34" charset="0"/>
              <a:buChar char="•"/>
            </a:pPr>
            <a:endParaRPr lang="ru-RU" sz="2400" b="0">
              <a:solidFill>
                <a:srgbClr val="000000"/>
              </a:solidFill>
            </a:endParaRPr>
          </a:p>
          <a:p>
            <a:pPr marL="811530" lvl="1" indent="-354330">
              <a:buFont typeface="Arial" panose="020B0604020202020204" pitchFamily="34" charset="0"/>
              <a:buChar char="•"/>
            </a:pPr>
            <a:r>
              <a:rPr lang="ru-RU" sz="2400"/>
              <a:t>ограничения</a:t>
            </a:r>
            <a:r>
              <a:rPr lang="ru-RU" sz="2400" b="0"/>
              <a:t>, которые делают задачу осмысленной</a:t>
            </a:r>
            <a:endParaRPr lang="ru-RU" sz="2400"/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1341438" y="3762375"/>
          <a:ext cx="19145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1" imgW="19202400" imgH="4876800" progId="Equation.3">
                  <p:embed/>
                </p:oleObj>
              </mc:Choice>
              <mc:Fallback>
                <p:oleObj name="Формула" r:id="rId1" imgW="19202400" imgH="4876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41438" y="3762375"/>
                        <a:ext cx="1914525" cy="484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311275" y="4233863"/>
          <a:ext cx="19748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3" imgW="19812000" imgH="4876800" progId="Equation.3">
                  <p:embed/>
                </p:oleObj>
              </mc:Choice>
              <mc:Fallback>
                <p:oleObj name="Формула" r:id="rId3" imgW="19812000" imgH="48768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1275" y="4233863"/>
                        <a:ext cx="1974850" cy="484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86163" y="3735388"/>
            <a:ext cx="4083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(расходы, потери, ошибки) </a:t>
            </a: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86163" y="4197350"/>
            <a:ext cx="37163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(доходы, приобретения) </a:t>
            </a: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79513" y="5218113"/>
            <a:ext cx="761047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000" b="0" i="1">
                <a:solidFill>
                  <a:srgbClr val="000000"/>
                </a:solidFill>
              </a:rPr>
              <a:t>Задача без ограничений</a:t>
            </a:r>
            <a:r>
              <a:rPr lang="ru-RU" sz="2000" b="0">
                <a:solidFill>
                  <a:srgbClr val="000000"/>
                </a:solidFill>
              </a:rPr>
              <a:t>: построить дом </a:t>
            </a:r>
            <a:endParaRPr lang="ru-RU" sz="2000" b="0">
              <a:solidFill>
                <a:srgbClr val="000000"/>
              </a:solidFill>
            </a:endParaRPr>
          </a:p>
          <a:p>
            <a:r>
              <a:rPr lang="ru-RU" sz="2000" b="0">
                <a:solidFill>
                  <a:srgbClr val="000000"/>
                </a:solidFill>
              </a:rPr>
              <a:t>			    при минимальных затратах. </a:t>
            </a:r>
            <a:br>
              <a:rPr lang="ru-RU" sz="2000" b="0">
                <a:solidFill>
                  <a:srgbClr val="000000"/>
                </a:solidFill>
              </a:rPr>
            </a:br>
            <a:r>
              <a:rPr lang="ru-RU" sz="2000" b="0" i="1">
                <a:solidFill>
                  <a:srgbClr val="000000"/>
                </a:solidFill>
              </a:rPr>
              <a:t>Решение</a:t>
            </a:r>
            <a:r>
              <a:rPr lang="ru-RU" sz="2000" b="0">
                <a:solidFill>
                  <a:srgbClr val="000000"/>
                </a:solidFill>
              </a:rPr>
              <a:t>: не строить дом вообще.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A14CA9-5ED2-4571-BA32-91E7B4161F02}" type="slidenum">
              <a:rPr lang="ru-RU" smtClean="0"/>
            </a:fld>
            <a:endParaRPr lang="ru-RU" smtClean="0"/>
          </a:p>
        </p:txBody>
      </p:sp>
      <p:sp>
        <p:nvSpPr>
          <p:cNvPr id="717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Оптимизация</a:t>
            </a:r>
            <a:endParaRPr lang="ru-RU" sz="3000"/>
          </a:p>
        </p:txBody>
      </p:sp>
      <p:grpSp>
        <p:nvGrpSpPr>
          <p:cNvPr id="7175" name="Группа 46"/>
          <p:cNvGrpSpPr/>
          <p:nvPr/>
        </p:nvGrpSpPr>
        <p:grpSpPr bwMode="auto">
          <a:xfrm>
            <a:off x="2339975" y="1076325"/>
            <a:ext cx="4219575" cy="2795588"/>
            <a:chOff x="2339930" y="1076927"/>
            <a:chExt cx="4219007" cy="2794768"/>
          </a:xfrm>
        </p:grpSpPr>
        <p:cxnSp>
          <p:nvCxnSpPr>
            <p:cNvPr id="7197" name="Прямая со стрелкой 5"/>
            <p:cNvCxnSpPr>
              <a:cxnSpLocks noChangeShapeType="1"/>
            </p:cNvCxnSpPr>
            <p:nvPr/>
          </p:nvCxnSpPr>
          <p:spPr bwMode="auto">
            <a:xfrm>
              <a:off x="3012711" y="3465095"/>
              <a:ext cx="3542097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tailEnd type="triangle" w="lg" len="lg"/>
            </a:ln>
          </p:spPr>
        </p:cxnSp>
        <p:cxnSp>
          <p:nvCxnSpPr>
            <p:cNvPr id="7198" name="Прямая со стрелкой 9"/>
            <p:cNvCxnSpPr>
              <a:cxnSpLocks noChangeShapeType="1"/>
            </p:cNvCxnSpPr>
            <p:nvPr/>
          </p:nvCxnSpPr>
          <p:spPr bwMode="auto">
            <a:xfrm rot="5400000" flipH="1" flipV="1">
              <a:off x="1920247" y="2488131"/>
              <a:ext cx="2723949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tailEnd type="triangle" w="lg" len="lg"/>
            </a:ln>
          </p:spPr>
        </p:cxn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2339930" y="1076927"/>
            <a:ext cx="820737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1" imgW="8229600" imgH="4876800" progId="Equation.3">
                    <p:embed/>
                  </p:oleObj>
                </mc:Choice>
                <mc:Fallback>
                  <p:oleObj name="Формула" r:id="rId1" imgW="8229600" imgH="4876800" progId="Equation.3">
                    <p:embed/>
                    <p:pic>
                      <p:nvPicPr>
                        <p:cNvPr id="0" name="Object 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339930" y="1076927"/>
                          <a:ext cx="820737" cy="484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6255724" y="3538320"/>
            <a:ext cx="303213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3" imgW="3048000" imgH="3352800" progId="Equation.3">
                    <p:embed/>
                  </p:oleObj>
                </mc:Choice>
                <mc:Fallback>
                  <p:oleObj name="Формула" r:id="rId3" imgW="3048000" imgH="3352800" progId="Equation.3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55724" y="3538320"/>
                          <a:ext cx="303213" cy="333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9" name="Полилиния 12"/>
            <p:cNvSpPr>
              <a:spLocks noChangeArrowheads="1"/>
            </p:cNvSpPr>
            <p:nvPr/>
          </p:nvSpPr>
          <p:spPr bwMode="auto">
            <a:xfrm>
              <a:off x="3503600" y="1405288"/>
              <a:ext cx="2858703" cy="1880135"/>
            </a:xfrm>
            <a:custGeom>
              <a:avLst/>
              <a:gdLst>
                <a:gd name="T0" fmla="*/ 0 w 2858703"/>
                <a:gd name="T1" fmla="*/ 0 h 1880135"/>
                <a:gd name="T2" fmla="*/ 356135 w 2858703"/>
                <a:gd name="T3" fmla="*/ 1299411 h 1880135"/>
                <a:gd name="T4" fmla="*/ 866274 w 2858703"/>
                <a:gd name="T5" fmla="*/ 567891 h 1880135"/>
                <a:gd name="T6" fmla="*/ 1232046 w 2858703"/>
                <a:gd name="T7" fmla="*/ 1876927 h 1880135"/>
                <a:gd name="T8" fmla="*/ 1742185 w 2858703"/>
                <a:gd name="T9" fmla="*/ 548640 h 1880135"/>
                <a:gd name="T10" fmla="*/ 2107933 w 2858703"/>
                <a:gd name="T11" fmla="*/ 1434165 h 1880135"/>
                <a:gd name="T12" fmla="*/ 2367815 w 2858703"/>
                <a:gd name="T13" fmla="*/ 1395664 h 1880135"/>
                <a:gd name="T14" fmla="*/ 2858703 w 2858703"/>
                <a:gd name="T15" fmla="*/ 182880 h 1880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58703"/>
                <a:gd name="T25" fmla="*/ 0 h 1880135"/>
                <a:gd name="T26" fmla="*/ 2858703 w 2858703"/>
                <a:gd name="T27" fmla="*/ 1880135 h 1880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58703" h="1880135">
                  <a:moveTo>
                    <a:pt x="0" y="0"/>
                  </a:moveTo>
                  <a:cubicBezTo>
                    <a:pt x="105878" y="602381"/>
                    <a:pt x="211756" y="1204763"/>
                    <a:pt x="356135" y="1299411"/>
                  </a:cubicBezTo>
                  <a:cubicBezTo>
                    <a:pt x="500514" y="1394059"/>
                    <a:pt x="720291" y="471638"/>
                    <a:pt x="866274" y="567891"/>
                  </a:cubicBezTo>
                  <a:cubicBezTo>
                    <a:pt x="1012257" y="664144"/>
                    <a:pt x="1086051" y="1880135"/>
                    <a:pt x="1232034" y="1876927"/>
                  </a:cubicBezTo>
                  <a:cubicBezTo>
                    <a:pt x="1378017" y="1873719"/>
                    <a:pt x="1596190" y="622434"/>
                    <a:pt x="1742173" y="548640"/>
                  </a:cubicBezTo>
                  <a:cubicBezTo>
                    <a:pt x="1888156" y="474846"/>
                    <a:pt x="2003659" y="1292994"/>
                    <a:pt x="2107933" y="1434165"/>
                  </a:cubicBezTo>
                  <a:cubicBezTo>
                    <a:pt x="2212207" y="1575336"/>
                    <a:pt x="2242687" y="1604212"/>
                    <a:pt x="2367815" y="1395664"/>
                  </a:cubicBezTo>
                  <a:cubicBezTo>
                    <a:pt x="2492943" y="1187116"/>
                    <a:pt x="2675823" y="684998"/>
                    <a:pt x="2858703" y="182880"/>
                  </a:cubicBezTo>
                </a:path>
              </a:pathLst>
            </a:custGeom>
            <a:noFill/>
            <a:ln w="25400" algn="ctr">
              <a:solidFill>
                <a:srgbClr val="3333FF"/>
              </a:solidFill>
              <a:rou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668963" y="2878138"/>
            <a:ext cx="115887" cy="11588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821113" y="2646363"/>
            <a:ext cx="115887" cy="11588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4678363" y="3214688"/>
            <a:ext cx="114300" cy="115887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36600" y="1790700"/>
            <a:ext cx="1881188" cy="935038"/>
          </a:xfrm>
          <a:prstGeom prst="wedgeRoundRectCallout">
            <a:avLst>
              <a:gd name="adj1" fmla="val 110653"/>
              <a:gd name="adj2" fmla="val 44580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локальный минимум</a:t>
            </a:r>
            <a:endParaRPr lang="ru-RU" sz="2200" b="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367463" y="2357438"/>
            <a:ext cx="1881187" cy="936625"/>
          </a:xfrm>
          <a:prstGeom prst="wedgeRoundRectCallout">
            <a:avLst>
              <a:gd name="adj1" fmla="val -131890"/>
              <a:gd name="adj2" fmla="val 48696"/>
              <a:gd name="adj3" fmla="val 16667"/>
            </a:avLst>
          </a:prstGeom>
          <a:solidFill>
            <a:srgbClr val="3333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dirty="0" err="1">
                <a:solidFill>
                  <a:schemeClr val="bg1"/>
                </a:solidFill>
              </a:rPr>
              <a:t>глобальныйминимум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73088" y="3995738"/>
            <a:ext cx="8388350" cy="261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69875" lvl="1" indent="-26543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0">
                <a:solidFill>
                  <a:srgbClr val="000000"/>
                </a:solidFill>
              </a:rPr>
              <a:t>обычно нужно найти </a:t>
            </a:r>
            <a:r>
              <a:rPr lang="ru-RU" sz="2400">
                <a:solidFill>
                  <a:srgbClr val="000000"/>
                </a:solidFill>
              </a:rPr>
              <a:t>глобальный минимум</a:t>
            </a:r>
            <a:endParaRPr lang="ru-RU" sz="2400">
              <a:solidFill>
                <a:srgbClr val="000000"/>
              </a:solidFill>
            </a:endParaRPr>
          </a:p>
          <a:p>
            <a:pPr marL="269875" lvl="1" indent="-26543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0">
                <a:solidFill>
                  <a:srgbClr val="000000"/>
                </a:solidFill>
              </a:rPr>
              <a:t>большинство численных методов находят только </a:t>
            </a:r>
            <a:r>
              <a:rPr lang="ru-RU" sz="2400">
                <a:solidFill>
                  <a:srgbClr val="000000"/>
                </a:solidFill>
              </a:rPr>
              <a:t>локальный минимум</a:t>
            </a:r>
            <a:endParaRPr lang="ru-RU" sz="2400" b="0">
              <a:solidFill>
                <a:srgbClr val="000000"/>
              </a:solidFill>
            </a:endParaRPr>
          </a:p>
          <a:p>
            <a:pPr marL="269875" lvl="1" indent="-26543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0">
                <a:solidFill>
                  <a:srgbClr val="000000"/>
                </a:solidFill>
              </a:rPr>
              <a:t>минимум, который найдет </a:t>
            </a:r>
            <a:r>
              <a:rPr lang="en-US" sz="2400" b="0" i="1">
                <a:solidFill>
                  <a:srgbClr val="000000"/>
                </a:solidFill>
              </a:rPr>
              <a:t>Excel, </a:t>
            </a:r>
            <a:r>
              <a:rPr lang="ru-RU" sz="2400" b="0">
                <a:solidFill>
                  <a:srgbClr val="000000"/>
                </a:solidFill>
              </a:rPr>
              <a:t>зависит от выбора начального приближения («шарик на горке</a:t>
            </a:r>
            <a:r>
              <a:rPr lang="en-US" sz="2400" b="0">
                <a:solidFill>
                  <a:srgbClr val="000000"/>
                </a:solidFill>
              </a:rPr>
              <a:t> </a:t>
            </a:r>
            <a:r>
              <a:rPr lang="ru-RU" sz="2400" b="0">
                <a:solidFill>
                  <a:srgbClr val="000000"/>
                </a:solidFill>
              </a:rPr>
              <a:t>скатится</a:t>
            </a:r>
            <a:r>
              <a:rPr lang="en-US" sz="2400" b="0">
                <a:solidFill>
                  <a:srgbClr val="000000"/>
                </a:solidFill>
              </a:rPr>
              <a:t> </a:t>
            </a:r>
            <a:r>
              <a:rPr lang="ru-RU" sz="2400" b="0">
                <a:solidFill>
                  <a:srgbClr val="000000"/>
                </a:solidFill>
              </a:rPr>
              <a:t>в ближайшую ямку»)</a:t>
            </a:r>
            <a:endParaRPr lang="ru-RU" sz="2400" b="0">
              <a:solidFill>
                <a:srgbClr val="000000"/>
              </a:solidFill>
            </a:endParaRPr>
          </a:p>
        </p:txBody>
      </p:sp>
      <p:grpSp>
        <p:nvGrpSpPr>
          <p:cNvPr id="3" name="Группа 45"/>
          <p:cNvGrpSpPr/>
          <p:nvPr/>
        </p:nvGrpSpPr>
        <p:grpSpPr bwMode="auto">
          <a:xfrm>
            <a:off x="3619500" y="1819275"/>
            <a:ext cx="654050" cy="692150"/>
            <a:chOff x="3619102" y="1819175"/>
            <a:chExt cx="654518" cy="693023"/>
          </a:xfrm>
        </p:grpSpPr>
        <p:cxnSp>
          <p:nvCxnSpPr>
            <p:cNvPr id="7193" name="Прямая со стрелкой 30"/>
            <p:cNvCxnSpPr>
              <a:cxnSpLocks noChangeShapeType="1"/>
            </p:cNvCxnSpPr>
            <p:nvPr/>
          </p:nvCxnSpPr>
          <p:spPr bwMode="auto">
            <a:xfrm rot="5400000">
              <a:off x="3811605" y="2146438"/>
              <a:ext cx="490890" cy="24062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tailEnd type="triangle" w="lg" len="lg"/>
            </a:ln>
          </p:spPr>
        </p:cxnSp>
        <p:cxnSp>
          <p:nvCxnSpPr>
            <p:cNvPr id="7194" name="Прямая со стрелкой 31"/>
            <p:cNvCxnSpPr>
              <a:cxnSpLocks noChangeShapeType="1"/>
            </p:cNvCxnSpPr>
            <p:nvPr/>
          </p:nvCxnSpPr>
          <p:spPr bwMode="auto">
            <a:xfrm rot="16200000" flipH="1">
              <a:off x="3493970" y="2175310"/>
              <a:ext cx="539016" cy="13475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tailEnd type="triangle" w="lg" len="lg"/>
            </a:ln>
          </p:spPr>
        </p:cxnSp>
        <p:sp>
          <p:nvSpPr>
            <p:cNvPr id="7195" name="Овал 35"/>
            <p:cNvSpPr>
              <a:spLocks noChangeArrowheads="1"/>
            </p:cNvSpPr>
            <p:nvPr/>
          </p:nvSpPr>
          <p:spPr bwMode="auto">
            <a:xfrm>
              <a:off x="3619102" y="1819175"/>
              <a:ext cx="115503" cy="115503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7196" name="Овал 36"/>
            <p:cNvSpPr>
              <a:spLocks noChangeArrowheads="1"/>
            </p:cNvSpPr>
            <p:nvPr/>
          </p:nvSpPr>
          <p:spPr bwMode="auto">
            <a:xfrm>
              <a:off x="4158117" y="1905803"/>
              <a:ext cx="115503" cy="115503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grpSp>
        <p:nvGrpSpPr>
          <p:cNvPr id="4" name="Группа 44"/>
          <p:cNvGrpSpPr/>
          <p:nvPr/>
        </p:nvGrpSpPr>
        <p:grpSpPr bwMode="auto">
          <a:xfrm>
            <a:off x="5399088" y="2011363"/>
            <a:ext cx="760412" cy="644525"/>
            <a:chOff x="5399776" y="2011681"/>
            <a:chExt cx="760396" cy="644892"/>
          </a:xfrm>
        </p:grpSpPr>
        <p:cxnSp>
          <p:nvCxnSpPr>
            <p:cNvPr id="7189" name="Прямая со стрелкой 25"/>
            <p:cNvCxnSpPr>
              <a:cxnSpLocks noChangeShapeType="1"/>
            </p:cNvCxnSpPr>
            <p:nvPr/>
          </p:nvCxnSpPr>
          <p:spPr bwMode="auto">
            <a:xfrm rot="5400000">
              <a:off x="5727033" y="2290816"/>
              <a:ext cx="490886" cy="20212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tailEnd type="triangle" w="lg" len="lg"/>
            </a:ln>
          </p:spPr>
        </p:cxnSp>
        <p:cxnSp>
          <p:nvCxnSpPr>
            <p:cNvPr id="7190" name="Прямая со стрелкой 28"/>
            <p:cNvCxnSpPr>
              <a:cxnSpLocks noChangeShapeType="1"/>
            </p:cNvCxnSpPr>
            <p:nvPr/>
          </p:nvCxnSpPr>
          <p:spPr bwMode="auto">
            <a:xfrm rot="16200000" flipH="1">
              <a:off x="5313147" y="2310065"/>
              <a:ext cx="510136" cy="18287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tailEnd type="triangle" w="lg" len="lg"/>
            </a:ln>
          </p:spPr>
        </p:cxnSp>
        <p:sp>
          <p:nvSpPr>
            <p:cNvPr id="7191" name="Овал 37"/>
            <p:cNvSpPr>
              <a:spLocks noChangeArrowheads="1"/>
            </p:cNvSpPr>
            <p:nvPr/>
          </p:nvSpPr>
          <p:spPr bwMode="auto">
            <a:xfrm>
              <a:off x="5399776" y="2011681"/>
              <a:ext cx="115503" cy="115503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7192" name="Овал 38"/>
            <p:cNvSpPr>
              <a:spLocks noChangeArrowheads="1"/>
            </p:cNvSpPr>
            <p:nvPr/>
          </p:nvSpPr>
          <p:spPr bwMode="auto">
            <a:xfrm>
              <a:off x="6044669" y="2021306"/>
              <a:ext cx="115503" cy="115503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grpSp>
        <p:nvGrpSpPr>
          <p:cNvPr id="5" name="Группа 43"/>
          <p:cNvGrpSpPr/>
          <p:nvPr/>
        </p:nvGrpSpPr>
        <p:grpSpPr bwMode="auto">
          <a:xfrm>
            <a:off x="4505325" y="2262188"/>
            <a:ext cx="566738" cy="663575"/>
            <a:chOff x="4504627" y="2261936"/>
            <a:chExt cx="567890" cy="664144"/>
          </a:xfrm>
        </p:grpSpPr>
        <p:cxnSp>
          <p:nvCxnSpPr>
            <p:cNvPr id="7185" name="Прямая со стрелкой 21"/>
            <p:cNvCxnSpPr>
              <a:cxnSpLocks noChangeShapeType="1"/>
            </p:cNvCxnSpPr>
            <p:nvPr/>
          </p:nvCxnSpPr>
          <p:spPr bwMode="auto">
            <a:xfrm rot="16200000" flipH="1">
              <a:off x="4398745" y="2627697"/>
              <a:ext cx="490889" cy="10587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tailEnd type="triangle" w="lg" len="lg"/>
            </a:ln>
          </p:spPr>
        </p:cxnSp>
        <p:cxnSp>
          <p:nvCxnSpPr>
            <p:cNvPr id="7186" name="Прямая со стрелкой 22"/>
            <p:cNvCxnSpPr>
              <a:cxnSpLocks noChangeShapeType="1"/>
            </p:cNvCxnSpPr>
            <p:nvPr/>
          </p:nvCxnSpPr>
          <p:spPr bwMode="auto">
            <a:xfrm rot="5400000">
              <a:off x="4653818" y="2603636"/>
              <a:ext cx="500511" cy="144377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tailEnd type="triangle" w="lg" len="lg"/>
            </a:ln>
          </p:spPr>
        </p:cxnSp>
        <p:sp>
          <p:nvSpPr>
            <p:cNvPr id="7187" name="Овал 39"/>
            <p:cNvSpPr>
              <a:spLocks noChangeArrowheads="1"/>
            </p:cNvSpPr>
            <p:nvPr/>
          </p:nvSpPr>
          <p:spPr bwMode="auto">
            <a:xfrm>
              <a:off x="4504627" y="2261936"/>
              <a:ext cx="115503" cy="115503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7188" name="Овал 40"/>
            <p:cNvSpPr>
              <a:spLocks noChangeArrowheads="1"/>
            </p:cNvSpPr>
            <p:nvPr/>
          </p:nvSpPr>
          <p:spPr bwMode="auto">
            <a:xfrm>
              <a:off x="4957014" y="2261936"/>
              <a:ext cx="115503" cy="115503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0E8EDB-06AB-435C-85D1-895EE854EF78}" type="slidenum">
              <a:rPr lang="ru-RU" smtClean="0"/>
            </a:fld>
            <a:endParaRPr lang="ru-RU" smtClean="0"/>
          </a:p>
        </p:txBody>
      </p:sp>
      <p:sp>
        <p:nvSpPr>
          <p:cNvPr id="819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Поиск минимума функции</a:t>
            </a:r>
            <a:endParaRPr lang="ru-RU" sz="300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14350" y="855663"/>
          <a:ext cx="34940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1" imgW="35052000" imgH="5486400" progId="Equation.3">
                  <p:embed/>
                </p:oleObj>
              </mc:Choice>
              <mc:Fallback>
                <p:oleObj name="Формула" r:id="rId1" imgW="35052000" imgH="54864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4350" y="855663"/>
                        <a:ext cx="3494088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2900" y="1381125"/>
            <a:ext cx="85407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marL="355600" indent="-355600"/>
            <a:r>
              <a:rPr lang="ru-RU" sz="2400">
                <a:solidFill>
                  <a:srgbClr val="3333FF"/>
                </a:solidFill>
              </a:rPr>
              <a:t>1</a:t>
            </a:r>
            <a:r>
              <a:rPr lang="en-US" sz="2400">
                <a:solidFill>
                  <a:srgbClr val="3333FF"/>
                </a:solidFill>
              </a:rPr>
              <a:t>. </a:t>
            </a:r>
            <a:r>
              <a:rPr lang="ru-RU" sz="2400">
                <a:solidFill>
                  <a:srgbClr val="3333FF"/>
                </a:solidFill>
              </a:rPr>
              <a:t>Строим график функции (диаграмма «Точечная»)</a:t>
            </a:r>
            <a:endParaRPr lang="ru-RU" sz="24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2900" y="4230688"/>
            <a:ext cx="85407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marL="355600" indent="-355600"/>
            <a:r>
              <a:rPr lang="en-US" sz="2400">
                <a:solidFill>
                  <a:srgbClr val="3333FF"/>
                </a:solidFill>
              </a:rPr>
              <a:t>2. </a:t>
            </a:r>
            <a:r>
              <a:rPr lang="ru-RU" sz="2400">
                <a:solidFill>
                  <a:srgbClr val="3333FF"/>
                </a:solidFill>
              </a:rPr>
              <a:t>Подготовка данных</a:t>
            </a:r>
            <a:endParaRPr lang="ru-RU" sz="2400"/>
          </a:p>
        </p:txBody>
      </p:sp>
      <p:pic>
        <p:nvPicPr>
          <p:cNvPr id="234499" name="Picture 3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1881188"/>
            <a:ext cx="4745037" cy="21621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18175" y="3117850"/>
            <a:ext cx="3281363" cy="404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000" b="0">
                <a:solidFill>
                  <a:srgbClr val="000000"/>
                </a:solidFill>
              </a:rPr>
              <a:t>начальное приближение</a:t>
            </a:r>
            <a:endParaRPr lang="ru-RU" sz="240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664325" y="3473450"/>
          <a:ext cx="11842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4" imgW="11887200" imgH="5486400" progId="Equation.3">
                  <p:embed/>
                </p:oleObj>
              </mc:Choice>
              <mc:Fallback>
                <p:oleObj name="Формула" r:id="rId4" imgW="11887200" imgH="5486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4325" y="3473450"/>
                        <a:ext cx="1184275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357438" y="3560763"/>
            <a:ext cx="241300" cy="2413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2" name="Полилиния 11"/>
          <p:cNvSpPr>
            <a:spLocks noChangeArrowheads="1"/>
          </p:cNvSpPr>
          <p:nvPr/>
        </p:nvSpPr>
        <p:spPr bwMode="auto">
          <a:xfrm>
            <a:off x="2589213" y="3735388"/>
            <a:ext cx="3984625" cy="268287"/>
          </a:xfrm>
          <a:custGeom>
            <a:avLst/>
            <a:gdLst>
              <a:gd name="T0" fmla="*/ 0 w 3984860"/>
              <a:gd name="T1" fmla="*/ 0 h 268304"/>
              <a:gd name="T2" fmla="*/ 1490948 w 3984860"/>
              <a:gd name="T3" fmla="*/ 259695 h 268304"/>
              <a:gd name="T4" fmla="*/ 3982265 w 3984860"/>
              <a:gd name="T5" fmla="*/ 48094 h 268304"/>
              <a:gd name="T6" fmla="*/ 0 60000 65536"/>
              <a:gd name="T7" fmla="*/ 0 60000 65536"/>
              <a:gd name="T8" fmla="*/ 0 60000 65536"/>
              <a:gd name="T9" fmla="*/ 0 w 3984860"/>
              <a:gd name="T10" fmla="*/ 0 h 268304"/>
              <a:gd name="T11" fmla="*/ 3984860 w 3984860"/>
              <a:gd name="T12" fmla="*/ 268304 h 268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4860" h="268304">
                <a:moveTo>
                  <a:pt x="0" y="0"/>
                </a:moveTo>
                <a:cubicBezTo>
                  <a:pt x="310816" y="54142"/>
                  <a:pt x="827773" y="251861"/>
                  <a:pt x="1491916" y="259882"/>
                </a:cubicBezTo>
                <a:cubicBezTo>
                  <a:pt x="2156059" y="267903"/>
                  <a:pt x="2174910" y="268304"/>
                  <a:pt x="3984860" y="48127"/>
                </a:cubicBezTo>
              </a:path>
            </a:pathLst>
          </a:custGeom>
          <a:noFill/>
          <a:ln w="12700" algn="ctr">
            <a:solidFill>
              <a:srgbClr val="FF0000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2" name="Group 34"/>
          <p:cNvGrpSpPr/>
          <p:nvPr/>
        </p:nvGrpSpPr>
        <p:grpSpPr bwMode="auto">
          <a:xfrm>
            <a:off x="5773738" y="2017713"/>
            <a:ext cx="3003550" cy="936625"/>
            <a:chOff x="464" y="2126"/>
            <a:chExt cx="1892" cy="590"/>
          </a:xfrm>
        </p:grpSpPr>
        <p:sp>
          <p:nvSpPr>
            <p:cNvPr id="8212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1598" cy="523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Зачем нужен </a:t>
              </a:r>
              <a:br>
                <a:rPr lang="en-US" sz="2400"/>
              </a:br>
              <a:r>
                <a:rPr lang="en-US" sz="2400"/>
                <a:t>  </a:t>
              </a:r>
              <a:r>
                <a:rPr lang="ru-RU" sz="2400"/>
                <a:t>график?</a:t>
              </a:r>
              <a:endParaRPr lang="ru-RU" sz="2400"/>
            </a:p>
          </p:txBody>
        </p:sp>
        <p:sp>
          <p:nvSpPr>
            <p:cNvPr id="8213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34501" name="Picture 5" descr="Оре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1763" y="4954588"/>
            <a:ext cx="4241800" cy="10287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404813" y="4822825"/>
            <a:ext cx="2001837" cy="935038"/>
          </a:xfrm>
          <a:prstGeom prst="wedgeRoundRectCallout">
            <a:avLst>
              <a:gd name="adj1" fmla="val 100420"/>
              <a:gd name="adj2" fmla="val 4355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начальное приближение</a:t>
            </a:r>
            <a:endParaRPr lang="ru-RU" sz="2200" b="0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073900" y="4767263"/>
            <a:ext cx="1482725" cy="815975"/>
          </a:xfrm>
          <a:prstGeom prst="wedgeRoundRectCallout">
            <a:avLst>
              <a:gd name="adj1" fmla="val -74155"/>
              <a:gd name="adj2" fmla="val 65860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целевая</a:t>
            </a:r>
            <a:endParaRPr lang="ru-RU" sz="2200" b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ячейка</a:t>
            </a:r>
            <a:endParaRPr lang="ru-RU" sz="2200" b="0" dirty="0"/>
          </a:p>
        </p:txBody>
      </p:sp>
      <p:grpSp>
        <p:nvGrpSpPr>
          <p:cNvPr id="3" name="Group 34"/>
          <p:cNvGrpSpPr/>
          <p:nvPr/>
        </p:nvGrpSpPr>
        <p:grpSpPr bwMode="auto">
          <a:xfrm>
            <a:off x="1462088" y="6011863"/>
            <a:ext cx="6402387" cy="663575"/>
            <a:chOff x="464" y="2126"/>
            <a:chExt cx="4033" cy="418"/>
          </a:xfrm>
        </p:grpSpPr>
        <p:sp>
          <p:nvSpPr>
            <p:cNvPr id="8210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3739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Изменение </a:t>
              </a:r>
              <a:r>
                <a:rPr lang="en-US" sz="2400"/>
                <a:t>E2 </a:t>
              </a:r>
              <a:r>
                <a:rPr lang="ru-RU" sz="2400"/>
                <a:t>должно влиять на </a:t>
              </a:r>
              <a:r>
                <a:rPr lang="en-US" sz="2400"/>
                <a:t>F2!</a:t>
              </a:r>
              <a:endParaRPr lang="ru-RU" sz="2400"/>
            </a:p>
          </p:txBody>
        </p:sp>
        <p:sp>
          <p:nvSpPr>
            <p:cNvPr id="8211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9EB9B1-89FA-4F88-92D0-2F41D7CA8CF4}" type="slidenum">
              <a:rPr lang="ru-RU" smtClean="0"/>
            </a:fld>
            <a:endParaRPr lang="ru-RU" smtClean="0"/>
          </a:p>
        </p:txBody>
      </p:sp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Электронные таблицы</a:t>
            </a:r>
            <a:endParaRPr lang="ru-RU" sz="3000"/>
          </a:p>
        </p:txBody>
      </p:sp>
      <p:pic>
        <p:nvPicPr>
          <p:cNvPr id="34821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39888" y="1706563"/>
            <a:ext cx="4525962" cy="41941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01613" y="3079750"/>
            <a:ext cx="1366837" cy="838200"/>
          </a:xfrm>
          <a:prstGeom prst="wedgeRoundRectCallout">
            <a:avLst>
              <a:gd name="adj1" fmla="val 56363"/>
              <a:gd name="adj2" fmla="val 75510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номера</a:t>
            </a:r>
            <a:endParaRPr lang="ru-RU" sz="2200" b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строк</a:t>
            </a:r>
            <a:endParaRPr lang="ru-RU" sz="2200" b="0" dirty="0"/>
          </a:p>
        </p:txBody>
      </p:sp>
      <p:pic>
        <p:nvPicPr>
          <p:cNvPr id="214023" name="Picture 7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888" y="2979738"/>
            <a:ext cx="4525962" cy="3317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355850" y="3521075"/>
            <a:ext cx="1514475" cy="569913"/>
          </a:xfrm>
          <a:prstGeom prst="wedgeRoundRectCallout">
            <a:avLst>
              <a:gd name="adj1" fmla="val 35977"/>
              <a:gd name="adj2" fmla="val -11280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строка</a:t>
            </a:r>
            <a:endParaRPr lang="ru-RU" sz="2200" b="0" dirty="0"/>
          </a:p>
        </p:txBody>
      </p:sp>
      <p:pic>
        <p:nvPicPr>
          <p:cNvPr id="214024" name="Picture 8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1706563"/>
            <a:ext cx="1044575" cy="41941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6353175" y="5157788"/>
            <a:ext cx="1625600" cy="569912"/>
          </a:xfrm>
          <a:prstGeom prst="wedgeRoundRectCallout">
            <a:avLst>
              <a:gd name="adj1" fmla="val -82055"/>
              <a:gd name="adj2" fmla="val -7095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столбец</a:t>
            </a:r>
            <a:endParaRPr lang="ru-RU" sz="2200" b="0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678363" y="933450"/>
            <a:ext cx="2743200" cy="509588"/>
          </a:xfrm>
          <a:prstGeom prst="wedgeRoundRectCallout">
            <a:avLst>
              <a:gd name="adj1" fmla="val -5575"/>
              <a:gd name="adj2" fmla="val 115957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имена столбцов</a:t>
            </a:r>
            <a:endParaRPr lang="ru-RU" sz="2200" b="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125538" y="962025"/>
            <a:ext cx="1790700" cy="838200"/>
          </a:xfrm>
          <a:prstGeom prst="wedgeRoundRectCallout">
            <a:avLst>
              <a:gd name="adj1" fmla="val 58195"/>
              <a:gd name="adj2" fmla="val 119188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активная ячейка</a:t>
            </a:r>
            <a:endParaRPr lang="ru-RU" sz="2200" b="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12788" y="5341938"/>
            <a:ext cx="1905000" cy="838200"/>
          </a:xfrm>
          <a:prstGeom prst="wedgeRoundRectCallout">
            <a:avLst>
              <a:gd name="adj1" fmla="val 40861"/>
              <a:gd name="adj2" fmla="val -101501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неактивная ячейка</a:t>
            </a:r>
            <a:endParaRPr lang="ru-RU" sz="2200" b="0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540500" y="2082800"/>
            <a:ext cx="2228850" cy="2681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68275" indent="-27178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0"/>
              <a:t>текст</a:t>
            </a:r>
            <a:endParaRPr lang="ru-RU" sz="2800" b="0"/>
          </a:p>
          <a:p>
            <a:pPr marL="168275" indent="-27178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0"/>
              <a:t>числа</a:t>
            </a:r>
            <a:endParaRPr lang="ru-RU" sz="2800" b="0"/>
          </a:p>
          <a:p>
            <a:pPr marL="168275" indent="-27178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формулы</a:t>
            </a:r>
            <a:endParaRPr lang="ru-RU" sz="2800"/>
          </a:p>
          <a:p>
            <a:pPr marL="168275" indent="-27178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0"/>
              <a:t>время</a:t>
            </a:r>
            <a:endParaRPr lang="ru-RU" sz="2800" b="0"/>
          </a:p>
          <a:p>
            <a:pPr marL="168275" indent="-27178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0"/>
              <a:t>дата</a:t>
            </a:r>
            <a:endParaRPr lang="ru-RU" sz="2800" b="0"/>
          </a:p>
          <a:p>
            <a:pPr marL="625475" lvl="1" indent="-27178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8" grpId="0" animBg="1"/>
      <p:bldP spid="8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54888" y="2417763"/>
            <a:ext cx="1498600" cy="1079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634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27E6E-55A4-4EAF-9D7B-899DC0FA543D}" type="slidenum">
              <a:rPr lang="ru-RU" smtClean="0"/>
            </a:fld>
            <a:endParaRPr lang="ru-RU" smtClean="0"/>
          </a:p>
        </p:txBody>
      </p:sp>
      <p:sp>
        <p:nvSpPr>
          <p:cNvPr id="6349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Поиск минимума функции</a:t>
            </a:r>
            <a:endParaRPr lang="ru-RU" sz="3000"/>
          </a:p>
        </p:txBody>
      </p:sp>
      <p:pic>
        <p:nvPicPr>
          <p:cNvPr id="63494" name="Picture 5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960438"/>
            <a:ext cx="4241800" cy="10287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35522" name="Picture 2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7363" y="3008313"/>
            <a:ext cx="5851525" cy="33083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31788" y="2170113"/>
            <a:ext cx="85423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marL="355600" indent="-355600"/>
            <a:r>
              <a:rPr lang="ru-RU" sz="2400">
                <a:solidFill>
                  <a:srgbClr val="3333FF"/>
                </a:solidFill>
              </a:rPr>
              <a:t>3</a:t>
            </a:r>
            <a:r>
              <a:rPr lang="en-US" sz="2400">
                <a:solidFill>
                  <a:srgbClr val="3333FF"/>
                </a:solidFill>
              </a:rPr>
              <a:t>. </a:t>
            </a:r>
            <a:r>
              <a:rPr lang="ru-RU" sz="2400">
                <a:solidFill>
                  <a:srgbClr val="3333FF"/>
                </a:solidFill>
              </a:rPr>
              <a:t>Надстройка «Поиск решения»</a:t>
            </a:r>
            <a:endParaRPr lang="ru-RU" sz="2400"/>
          </a:p>
        </p:txBody>
      </p:sp>
      <p:pic>
        <p:nvPicPr>
          <p:cNvPr id="235524" name="Picture 4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2913" y="1971675"/>
            <a:ext cx="3314700" cy="431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00063" y="2743200"/>
            <a:ext cx="2224087" cy="1906588"/>
          </a:xfrm>
          <a:prstGeom prst="wedgeRoundRectCallout">
            <a:avLst>
              <a:gd name="adj1" fmla="val 74595"/>
              <a:gd name="adj2" fmla="val 41534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изменяемые ячейки</a:t>
            </a:r>
            <a:r>
              <a:rPr lang="en-US" sz="2200" b="0" dirty="0">
                <a:solidFill>
                  <a:srgbClr val="000000"/>
                </a:solidFill>
              </a:rPr>
              <a:t>:</a:t>
            </a:r>
            <a:endParaRPr lang="en-US" sz="2200" b="0" dirty="0">
              <a:solidFill>
                <a:srgbClr val="000000"/>
              </a:solidFill>
            </a:endParaRPr>
          </a:p>
          <a:p>
            <a:pPr marL="182880">
              <a:defRPr/>
            </a:pPr>
            <a:r>
              <a:rPr lang="en-US" sz="2200" b="0" dirty="0">
                <a:solidFill>
                  <a:srgbClr val="3333FF"/>
                </a:solidFill>
              </a:rPr>
              <a:t>E2</a:t>
            </a:r>
            <a:endParaRPr lang="en-US" sz="2200" b="0" dirty="0">
              <a:solidFill>
                <a:srgbClr val="3333FF"/>
              </a:solidFill>
            </a:endParaRPr>
          </a:p>
          <a:p>
            <a:pPr marL="182880">
              <a:defRPr/>
            </a:pPr>
            <a:r>
              <a:rPr lang="en-US" sz="2200" b="0" dirty="0">
                <a:solidFill>
                  <a:srgbClr val="3333FF"/>
                </a:solidFill>
              </a:rPr>
              <a:t>D2:D6</a:t>
            </a:r>
            <a:endParaRPr lang="en-US" sz="2200" b="0" dirty="0">
              <a:solidFill>
                <a:srgbClr val="3333FF"/>
              </a:solidFill>
            </a:endParaRPr>
          </a:p>
          <a:p>
            <a:pPr marL="182880">
              <a:defRPr/>
            </a:pPr>
            <a:r>
              <a:rPr lang="en-US" sz="2200" b="0" dirty="0">
                <a:solidFill>
                  <a:srgbClr val="3333FF"/>
                </a:solidFill>
              </a:rPr>
              <a:t>D2:D6; C5:C8</a:t>
            </a:r>
            <a:endParaRPr lang="ru-RU" sz="2200" b="0" dirty="0">
              <a:solidFill>
                <a:srgbClr val="3333FF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859463" y="2060575"/>
            <a:ext cx="1481137" cy="815975"/>
          </a:xfrm>
          <a:prstGeom prst="wedgeRoundRectCallout">
            <a:avLst>
              <a:gd name="adj1" fmla="val -53376"/>
              <a:gd name="adj2" fmla="val 11303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целевая</a:t>
            </a:r>
            <a:endParaRPr lang="ru-RU" sz="2200" b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ячейка</a:t>
            </a:r>
            <a:endParaRPr lang="ru-RU" sz="2200" b="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54050" y="4786313"/>
            <a:ext cx="2022475" cy="1633537"/>
          </a:xfrm>
          <a:prstGeom prst="wedgeRoundRectCallout">
            <a:avLst>
              <a:gd name="adj1" fmla="val 96539"/>
              <a:gd name="adj2" fmla="val 2226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ограничения</a:t>
            </a:r>
            <a:endParaRPr lang="ru-RU" sz="2200" b="0" dirty="0">
              <a:solidFill>
                <a:srgbClr val="000000"/>
              </a:solidFill>
            </a:endParaRPr>
          </a:p>
          <a:p>
            <a:pPr marL="269875">
              <a:defRPr/>
            </a:pPr>
            <a:r>
              <a:rPr lang="en-US" sz="2200" b="0" dirty="0">
                <a:solidFill>
                  <a:srgbClr val="3333FF"/>
                </a:solidFill>
              </a:rPr>
              <a:t>A1 </a:t>
            </a:r>
            <a:r>
              <a:rPr lang="en-US" sz="24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sz="2200" b="0" dirty="0">
                <a:solidFill>
                  <a:srgbClr val="3333FF"/>
                </a:solidFill>
              </a:rPr>
              <a:t> 20</a:t>
            </a:r>
            <a:endParaRPr lang="en-US" sz="2200" b="0" dirty="0">
              <a:solidFill>
                <a:srgbClr val="3333FF"/>
              </a:solidFill>
            </a:endParaRPr>
          </a:p>
          <a:p>
            <a:pPr marL="269875">
              <a:defRPr/>
            </a:pPr>
            <a:r>
              <a:rPr lang="en-US" sz="2200" b="0" dirty="0">
                <a:solidFill>
                  <a:srgbClr val="3333FF"/>
                </a:solidFill>
              </a:rPr>
              <a:t>B2:B8 </a:t>
            </a:r>
            <a:r>
              <a:rPr lang="en-US" sz="2400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sz="2200" b="0" dirty="0">
                <a:solidFill>
                  <a:srgbClr val="3333FF"/>
                </a:solidFill>
              </a:rPr>
              <a:t> 5</a:t>
            </a:r>
            <a:endParaRPr lang="en-US" sz="2200" b="0" dirty="0">
              <a:solidFill>
                <a:srgbClr val="3333FF"/>
              </a:solidFill>
            </a:endParaRPr>
          </a:p>
          <a:p>
            <a:pPr marL="269875">
              <a:defRPr/>
            </a:pPr>
            <a:r>
              <a:rPr lang="en-US" sz="2200" b="0" dirty="0">
                <a:solidFill>
                  <a:srgbClr val="3333FF"/>
                </a:solidFill>
              </a:rPr>
              <a:t>A1 = </a:t>
            </a:r>
            <a:r>
              <a:rPr lang="ru-RU" sz="2200" b="0" dirty="0">
                <a:solidFill>
                  <a:srgbClr val="3333FF"/>
                </a:solidFill>
              </a:rPr>
              <a:t>целое</a:t>
            </a:r>
            <a:endParaRPr lang="ru-RU" sz="2200" b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823FCF-D602-4D4C-8B20-096EEFA73C14}" type="slidenum">
              <a:rPr lang="ru-RU" smtClean="0"/>
            </a:fld>
            <a:endParaRPr lang="ru-RU" smtClean="0"/>
          </a:p>
        </p:txBody>
      </p:sp>
      <p:sp>
        <p:nvSpPr>
          <p:cNvPr id="6451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Параметры оптимизации</a:t>
            </a:r>
            <a:endParaRPr lang="ru-RU" sz="3000"/>
          </a:p>
        </p:txBody>
      </p:sp>
      <p:pic>
        <p:nvPicPr>
          <p:cNvPr id="64517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6800" y="1185863"/>
            <a:ext cx="7040563" cy="46466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51EA7-F3F3-4323-A36A-4C252A71AD88}" type="slidenum">
              <a:rPr lang="ru-RU" smtClean="0"/>
            </a:fld>
            <a:endParaRPr lang="ru-RU" smtClean="0"/>
          </a:p>
        </p:txBody>
      </p:sp>
      <p:sp>
        <p:nvSpPr>
          <p:cNvPr id="6553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Оптимизация</a:t>
            </a:r>
            <a:endParaRPr lang="ru-RU" sz="3000"/>
          </a:p>
        </p:txBody>
      </p:sp>
      <p:grpSp>
        <p:nvGrpSpPr>
          <p:cNvPr id="65541" name="Group 34"/>
          <p:cNvGrpSpPr/>
          <p:nvPr/>
        </p:nvGrpSpPr>
        <p:grpSpPr bwMode="auto">
          <a:xfrm>
            <a:off x="401638" y="923925"/>
            <a:ext cx="6875462" cy="663575"/>
            <a:chOff x="464" y="2126"/>
            <a:chExt cx="4331" cy="418"/>
          </a:xfrm>
        </p:grpSpPr>
        <p:sp>
          <p:nvSpPr>
            <p:cNvPr id="65546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4037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Подбор параметра – это оптимизация?</a:t>
              </a:r>
              <a:endParaRPr lang="ru-RU" sz="2400"/>
            </a:p>
          </p:txBody>
        </p:sp>
        <p:sp>
          <p:nvSpPr>
            <p:cNvPr id="65547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0525" y="1670050"/>
            <a:ext cx="8301038" cy="199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55600" indent="-355600"/>
            <a:r>
              <a:rPr lang="ru-RU" sz="2400">
                <a:solidFill>
                  <a:srgbClr val="3333FF"/>
                </a:solidFill>
              </a:rPr>
              <a:t>Надстройка «Поиск решения» позволяет:</a:t>
            </a:r>
            <a:endParaRPr lang="ru-RU" sz="2400">
              <a:solidFill>
                <a:srgbClr val="3333FF"/>
              </a:solidFill>
            </a:endParaRPr>
          </a:p>
          <a:p>
            <a:pPr marL="452755" lvl="1" indent="-273050">
              <a:buFont typeface="Arial" panose="020B0604020202020204" pitchFamily="34" charset="0"/>
              <a:buChar char="•"/>
            </a:pPr>
            <a:r>
              <a:rPr lang="ru-RU" sz="2400" b="0"/>
              <a:t>искать минимум и максимум функции</a:t>
            </a:r>
            <a:endParaRPr lang="ru-RU" sz="2400" b="0"/>
          </a:p>
          <a:p>
            <a:pPr marL="452755" lvl="1" indent="-273050">
              <a:buFont typeface="Arial" panose="020B0604020202020204" pitchFamily="34" charset="0"/>
              <a:buChar char="•"/>
            </a:pPr>
            <a:r>
              <a:rPr lang="ru-RU" sz="2400" b="0"/>
              <a:t>использовать несколько изменяемых ячеек и диапазонов</a:t>
            </a:r>
            <a:endParaRPr lang="ru-RU" sz="2400" b="0"/>
          </a:p>
          <a:p>
            <a:pPr marL="452755" lvl="1" indent="-273050">
              <a:buFont typeface="Arial" panose="020B0604020202020204" pitchFamily="34" charset="0"/>
              <a:buChar char="•"/>
            </a:pPr>
            <a:r>
              <a:rPr lang="ru-RU" sz="2400" b="0"/>
              <a:t>вводить ограничения (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sz="2400" b="0"/>
              <a:t>,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sz="2400" b="0"/>
              <a:t>, </a:t>
            </a:r>
            <a:r>
              <a:rPr lang="ru-RU" sz="2400" b="0"/>
              <a:t>целое, двоичное)</a:t>
            </a:r>
            <a:endParaRPr lang="ru-RU" sz="2400" b="0"/>
          </a:p>
        </p:txBody>
      </p:sp>
      <p:grpSp>
        <p:nvGrpSpPr>
          <p:cNvPr id="3" name="Group 34"/>
          <p:cNvGrpSpPr/>
          <p:nvPr/>
        </p:nvGrpSpPr>
        <p:grpSpPr bwMode="auto">
          <a:xfrm>
            <a:off x="401638" y="3686175"/>
            <a:ext cx="6875462" cy="936625"/>
            <a:chOff x="464" y="2126"/>
            <a:chExt cx="4331" cy="590"/>
          </a:xfrm>
        </p:grpSpPr>
        <p:sp>
          <p:nvSpPr>
            <p:cNvPr id="65544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4037" cy="523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Как влияет ограничение «</a:t>
              </a:r>
              <a:r>
                <a:rPr lang="en-US" sz="2400"/>
                <a:t>A1-</a:t>
              </a:r>
              <a:r>
                <a:rPr lang="ru-RU" sz="2400"/>
                <a:t>целое» на  </a:t>
              </a:r>
              <a:br>
                <a:rPr lang="ru-RU" sz="2400"/>
              </a:br>
              <a:r>
                <a:rPr lang="ru-RU" sz="2400"/>
                <a:t>  сложность решения задачи?</a:t>
              </a:r>
              <a:endParaRPr lang="ru-RU" sz="2400"/>
            </a:p>
          </p:txBody>
        </p:sp>
        <p:sp>
          <p:nvSpPr>
            <p:cNvPr id="65545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83A169-71AB-4CC2-9C65-38F09D9148A1}" type="slidenum">
              <a:rPr lang="ru-RU" smtClean="0"/>
            </a:fld>
            <a:endParaRPr lang="ru-RU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114425"/>
            <a:ext cx="8723312" cy="25590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Работа в </a:t>
            </a:r>
            <a:r>
              <a:rPr lang="en-US" sz="6000" b="1" smtClean="0">
                <a:solidFill>
                  <a:schemeClr val="accent2"/>
                </a:solidFill>
              </a:rPr>
              <a:t>Excel 2007</a:t>
            </a:r>
            <a:endParaRPr lang="ru-RU" sz="6000" b="1" smtClean="0">
              <a:solidFill>
                <a:schemeClr val="accent2"/>
              </a:solidFill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4875" y="3886200"/>
            <a:ext cx="7334250" cy="1417638"/>
          </a:xfrm>
        </p:spPr>
        <p:txBody>
          <a:bodyPr/>
          <a:lstStyle/>
          <a:p>
            <a:pPr eaLnBrk="1" hangingPunct="1"/>
            <a:r>
              <a:rPr lang="ru-RU" sz="4400" b="1" smtClean="0"/>
              <a:t>Тема 4. Статистика</a:t>
            </a:r>
            <a:endParaRPr lang="ru-RU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8A1831-FA33-47B4-B8A0-1C71A29B2E16}" type="slidenum">
              <a:rPr lang="ru-RU" smtClean="0"/>
            </a:fld>
            <a:endParaRPr lang="ru-RU" smtClean="0"/>
          </a:p>
        </p:txBody>
      </p:sp>
      <p:sp>
        <p:nvSpPr>
          <p:cNvPr id="922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Ряд данных и его свойства</a:t>
            </a:r>
            <a:endParaRPr lang="ru-RU" sz="3000"/>
          </a:p>
        </p:txBody>
      </p:sp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298450" y="817563"/>
            <a:ext cx="87423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55600" indent="-355600"/>
            <a:r>
              <a:rPr lang="ru-RU" sz="2800">
                <a:solidFill>
                  <a:srgbClr val="3333FF"/>
                </a:solidFill>
              </a:rPr>
              <a:t>Ряд данных</a:t>
            </a:r>
            <a:r>
              <a:rPr lang="ru-RU" sz="2800" b="0"/>
              <a:t> – это упорядоченный набор значений</a:t>
            </a:r>
            <a:endParaRPr lang="ru-RU" sz="2800" b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965450" y="1235075"/>
          <a:ext cx="20653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1" imgW="20726400" imgH="5486400" progId="Equation.3">
                  <p:embed/>
                </p:oleObj>
              </mc:Choice>
              <mc:Fallback>
                <p:oleObj name="Формула" r:id="rId1" imgW="20726400" imgH="54864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5450" y="1235075"/>
                        <a:ext cx="2065338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7975" y="1793875"/>
            <a:ext cx="8743950" cy="4011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55600" indent="-355600"/>
            <a:r>
              <a:rPr lang="ru-RU" sz="2800">
                <a:solidFill>
                  <a:srgbClr val="3333FF"/>
                </a:solidFill>
              </a:rPr>
              <a:t>Основные свойства </a:t>
            </a:r>
            <a:r>
              <a:rPr lang="ru-RU" sz="2800" b="0"/>
              <a:t>(ряд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A1:A20</a:t>
            </a:r>
            <a:r>
              <a:rPr lang="ru-RU" sz="2800" b="0"/>
              <a:t>):</a:t>
            </a:r>
            <a:endParaRPr lang="ru-RU" sz="2800" b="0"/>
          </a:p>
          <a:p>
            <a:pPr marL="452755" lvl="1" indent="-27813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0"/>
              <a:t>количество элементов</a:t>
            </a:r>
            <a:r>
              <a:rPr lang="en-US" sz="2800" b="0"/>
              <a:t> 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СЧЁТ(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A1:A20</a:t>
            </a:r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2755" lvl="1" indent="-27813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0"/>
              <a:t>количество элементов, удовлетворяющих некоторому условию: </a:t>
            </a:r>
            <a:br>
              <a:rPr lang="ru-RU" sz="2800" b="0"/>
            </a:br>
            <a:r>
              <a:rPr lang="ru-RU" sz="2800" b="0"/>
              <a:t>	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СЧЁТЕСЛИ(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A1:A20;"&lt;5"</a:t>
            </a:r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2755" lvl="1" indent="-27813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0"/>
              <a:t>минимальное значение 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МИН(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A1:A20)</a:t>
            </a:r>
            <a:endParaRPr 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2755" lvl="1" indent="-27813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0"/>
              <a:t>максимальное значение 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МАКС(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A1:A20)</a:t>
            </a:r>
            <a:endParaRPr lang="ru-RU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2755" lvl="1" indent="-27813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0"/>
              <a:t>сумма элементов </a:t>
            </a:r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=СУММ(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A1:A20)</a:t>
            </a:r>
            <a:endParaRPr 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2755" lvl="1" indent="-27813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0"/>
              <a:t>среднее значение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СРЗНАЧ(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A1:A20)</a:t>
            </a:r>
            <a:endParaRPr lang="ru-RU" sz="2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-355600"/>
            <a:endParaRPr lang="ru-RU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3D10FC-B632-408C-8598-F70DC8AAA61B}" type="slidenum">
              <a:rPr lang="ru-RU" smtClean="0"/>
            </a:fld>
            <a:endParaRPr lang="ru-RU" smtClean="0"/>
          </a:p>
        </p:txBody>
      </p:sp>
      <p:sp>
        <p:nvSpPr>
          <p:cNvPr id="6758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Дисперсия</a:t>
            </a:r>
            <a:endParaRPr lang="ru-RU" sz="3000"/>
          </a:p>
        </p:txBody>
      </p:sp>
      <p:pic>
        <p:nvPicPr>
          <p:cNvPr id="67589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8950" y="1397000"/>
            <a:ext cx="3917950" cy="28527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67590" name="Picture 3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138" y="1397000"/>
            <a:ext cx="3919537" cy="28527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67591" name="Прямоугольник 6"/>
          <p:cNvSpPr>
            <a:spLocks noChangeArrowheads="1"/>
          </p:cNvSpPr>
          <p:nvPr/>
        </p:nvSpPr>
        <p:spPr bwMode="auto">
          <a:xfrm>
            <a:off x="350838" y="828675"/>
            <a:ext cx="83883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 b="0">
                <a:solidFill>
                  <a:srgbClr val="000000"/>
                </a:solidFill>
              </a:rPr>
              <a:t>Для этих рядов одинаковы МИН, МАКС, СРЗНАЧ</a:t>
            </a:r>
            <a:endParaRPr lang="ru-RU"/>
          </a:p>
        </p:txBody>
      </p:sp>
      <p:grpSp>
        <p:nvGrpSpPr>
          <p:cNvPr id="67592" name="Group 34"/>
          <p:cNvGrpSpPr/>
          <p:nvPr/>
        </p:nvGrpSpPr>
        <p:grpSpPr bwMode="auto">
          <a:xfrm>
            <a:off x="3082925" y="4457700"/>
            <a:ext cx="3481388" cy="663575"/>
            <a:chOff x="464" y="2126"/>
            <a:chExt cx="2193" cy="418"/>
          </a:xfrm>
        </p:grpSpPr>
        <p:sp>
          <p:nvSpPr>
            <p:cNvPr id="67594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1899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В чем различие?</a:t>
              </a:r>
              <a:endParaRPr lang="ru-RU" sz="2400"/>
            </a:p>
          </p:txBody>
        </p:sp>
        <p:sp>
          <p:nvSpPr>
            <p:cNvPr id="67595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9945" name="Прямоугольник 10"/>
          <p:cNvSpPr>
            <a:spLocks noChangeArrowheads="1"/>
          </p:cNvSpPr>
          <p:nvPr/>
        </p:nvSpPr>
        <p:spPr bwMode="auto">
          <a:xfrm>
            <a:off x="461963" y="5289550"/>
            <a:ext cx="8374062" cy="1377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ru-RU" sz="2800">
                <a:solidFill>
                  <a:srgbClr val="3333FF"/>
                </a:solidFill>
              </a:rPr>
              <a:t>Дисперсия</a:t>
            </a:r>
            <a:r>
              <a:rPr lang="ru-RU" sz="2800" b="0">
                <a:solidFill>
                  <a:srgbClr val="000000"/>
                </a:solidFill>
              </a:rPr>
              <a:t> («разброс») – это величина, которая характеризует разброс данных относительно среднего значения.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C24CF-CDEF-40D7-8D32-C7315FCFDB7B}" type="slidenum">
              <a:rPr lang="ru-RU" smtClean="0"/>
            </a:fld>
            <a:endParaRPr lang="ru-RU" smtClean="0"/>
          </a:p>
        </p:txBody>
      </p:sp>
      <p:sp>
        <p:nvSpPr>
          <p:cNvPr id="1024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Дисперсия</a:t>
            </a:r>
            <a:endParaRPr lang="ru-RU" sz="300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31800" y="811213"/>
          <a:ext cx="8080375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1" imgW="81076800" imgH="14630400" progId="Equation.3">
                  <p:embed/>
                </p:oleObj>
              </mc:Choice>
              <mc:Fallback>
                <p:oleObj name="Формула" r:id="rId1" imgW="81076800" imgH="146304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811213"/>
                        <a:ext cx="8080375" cy="1452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27050" y="2382838"/>
          <a:ext cx="29765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3" imgW="29870400" imgH="9448800" progId="Equation.3">
                  <p:embed/>
                </p:oleObj>
              </mc:Choice>
              <mc:Fallback>
                <p:oleObj name="Формула" r:id="rId3" imgW="29870400" imgH="94488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50" y="2382838"/>
                        <a:ext cx="2976563" cy="938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Прямоугольник 6"/>
          <p:cNvSpPr>
            <a:spLocks noChangeArrowheads="1"/>
          </p:cNvSpPr>
          <p:nvPr/>
        </p:nvSpPr>
        <p:spPr bwMode="auto">
          <a:xfrm>
            <a:off x="3605213" y="2576513"/>
            <a:ext cx="44926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 b="0">
                <a:solidFill>
                  <a:srgbClr val="000000"/>
                </a:solidFill>
              </a:rPr>
              <a:t>среднее арифметическое</a:t>
            </a:r>
            <a:endParaRPr lang="ru-RU"/>
          </a:p>
        </p:txBody>
      </p:sp>
      <p:pic>
        <p:nvPicPr>
          <p:cNvPr id="10251" name="Picture 3" descr="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25" y="3452813"/>
            <a:ext cx="3917950" cy="28511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grpSp>
        <p:nvGrpSpPr>
          <p:cNvPr id="2" name="Группа 24"/>
          <p:cNvGrpSpPr/>
          <p:nvPr/>
        </p:nvGrpSpPr>
        <p:grpSpPr bwMode="auto">
          <a:xfrm>
            <a:off x="1098550" y="4205288"/>
            <a:ext cx="3248025" cy="927100"/>
            <a:chOff x="1099335" y="4205517"/>
            <a:chExt cx="3246634" cy="926079"/>
          </a:xfrm>
        </p:grpSpPr>
        <p:cxnSp>
          <p:nvCxnSpPr>
            <p:cNvPr id="10256" name="Прямая соединительная линия 9"/>
            <p:cNvCxnSpPr>
              <a:cxnSpLocks noChangeShapeType="1"/>
            </p:cNvCxnSpPr>
            <p:nvPr/>
          </p:nvCxnSpPr>
          <p:spPr bwMode="auto">
            <a:xfrm>
              <a:off x="1099335" y="4657822"/>
              <a:ext cx="3246634" cy="1588"/>
            </a:xfrm>
            <a:prstGeom prst="line">
              <a:avLst/>
            </a:prstGeom>
            <a:noFill/>
            <a:ln w="12700" algn="ctr">
              <a:solidFill>
                <a:srgbClr val="3333FF"/>
              </a:solidFill>
              <a:prstDash val="dash"/>
              <a:round/>
              <a:tailEnd type="none" w="lg" len="lg"/>
            </a:ln>
          </p:spPr>
        </p:cxnSp>
        <p:cxnSp>
          <p:nvCxnSpPr>
            <p:cNvPr id="10257" name="Прямая со стрелкой 11"/>
            <p:cNvCxnSpPr>
              <a:cxnSpLocks noChangeShapeType="1"/>
            </p:cNvCxnSpPr>
            <p:nvPr/>
          </p:nvCxnSpPr>
          <p:spPr bwMode="auto">
            <a:xfrm rot="5400000">
              <a:off x="1079501" y="4486728"/>
              <a:ext cx="351971" cy="1588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58" name="Прямая со стрелкой 12"/>
            <p:cNvCxnSpPr>
              <a:cxnSpLocks noChangeShapeType="1"/>
            </p:cNvCxnSpPr>
            <p:nvPr/>
          </p:nvCxnSpPr>
          <p:spPr bwMode="auto">
            <a:xfrm rot="5400000">
              <a:off x="1695566" y="4526645"/>
              <a:ext cx="272934" cy="793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59" name="Прямая со стрелкой 14"/>
            <p:cNvCxnSpPr>
              <a:cxnSpLocks noChangeShapeType="1"/>
            </p:cNvCxnSpPr>
            <p:nvPr/>
          </p:nvCxnSpPr>
          <p:spPr bwMode="auto">
            <a:xfrm rot="5400000">
              <a:off x="1310937" y="4896761"/>
              <a:ext cx="468879" cy="791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0" name="Прямая со стрелкой 16"/>
            <p:cNvCxnSpPr>
              <a:cxnSpLocks noChangeShapeType="1"/>
            </p:cNvCxnSpPr>
            <p:nvPr/>
          </p:nvCxnSpPr>
          <p:spPr bwMode="auto">
            <a:xfrm rot="5400000">
              <a:off x="1880622" y="4896761"/>
              <a:ext cx="468879" cy="791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1" name="Прямая со стрелкой 17"/>
            <p:cNvCxnSpPr>
              <a:cxnSpLocks noChangeShapeType="1"/>
            </p:cNvCxnSpPr>
            <p:nvPr/>
          </p:nvCxnSpPr>
          <p:spPr bwMode="auto">
            <a:xfrm rot="5400000">
              <a:off x="2450308" y="4896761"/>
              <a:ext cx="468879" cy="791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2" name="Прямая со стрелкой 18"/>
            <p:cNvCxnSpPr>
              <a:cxnSpLocks noChangeShapeType="1"/>
            </p:cNvCxnSpPr>
            <p:nvPr/>
          </p:nvCxnSpPr>
          <p:spPr bwMode="auto">
            <a:xfrm rot="5400000">
              <a:off x="3027251" y="4896761"/>
              <a:ext cx="468879" cy="791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3" name="Прямая со стрелкой 19"/>
            <p:cNvCxnSpPr>
              <a:cxnSpLocks noChangeShapeType="1"/>
            </p:cNvCxnSpPr>
            <p:nvPr/>
          </p:nvCxnSpPr>
          <p:spPr bwMode="auto">
            <a:xfrm rot="5400000">
              <a:off x="3898108" y="4439561"/>
              <a:ext cx="468879" cy="791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4" name="Прямая со стрелкой 20"/>
            <p:cNvCxnSpPr>
              <a:cxnSpLocks noChangeShapeType="1"/>
            </p:cNvCxnSpPr>
            <p:nvPr/>
          </p:nvCxnSpPr>
          <p:spPr bwMode="auto">
            <a:xfrm rot="5400000">
              <a:off x="2229758" y="4486729"/>
              <a:ext cx="351971" cy="1588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5" name="Прямая со стрелкой 21"/>
            <p:cNvCxnSpPr>
              <a:cxnSpLocks noChangeShapeType="1"/>
            </p:cNvCxnSpPr>
            <p:nvPr/>
          </p:nvCxnSpPr>
          <p:spPr bwMode="auto">
            <a:xfrm rot="5400000">
              <a:off x="2803072" y="4486730"/>
              <a:ext cx="351971" cy="1588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6" name="Прямая со стрелкой 22"/>
            <p:cNvCxnSpPr>
              <a:cxnSpLocks noChangeShapeType="1"/>
            </p:cNvCxnSpPr>
            <p:nvPr/>
          </p:nvCxnSpPr>
          <p:spPr bwMode="auto">
            <a:xfrm rot="5400000">
              <a:off x="3380015" y="4486731"/>
              <a:ext cx="351971" cy="1588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7" name="Прямая со стрелкой 23"/>
            <p:cNvCxnSpPr>
              <a:cxnSpLocks noChangeShapeType="1"/>
            </p:cNvCxnSpPr>
            <p:nvPr/>
          </p:nvCxnSpPr>
          <p:spPr bwMode="auto">
            <a:xfrm rot="5400000">
              <a:off x="3663043" y="4838703"/>
              <a:ext cx="351971" cy="1588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</p:grp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775200" y="3416300"/>
          <a:ext cx="13049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6" imgW="13106400" imgH="5486400" progId="Equation.3">
                  <p:embed/>
                </p:oleObj>
              </mc:Choice>
              <mc:Fallback>
                <p:oleObj name="Формула" r:id="rId6" imgW="131064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5200" y="3416300"/>
                        <a:ext cx="1304925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Прямоугольник 26"/>
          <p:cNvSpPr>
            <a:spLocks noChangeArrowheads="1"/>
          </p:cNvSpPr>
          <p:nvPr/>
        </p:nvSpPr>
        <p:spPr bwMode="auto">
          <a:xfrm>
            <a:off x="6203950" y="3449638"/>
            <a:ext cx="2138363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800" b="0">
                <a:solidFill>
                  <a:srgbClr val="000000"/>
                </a:solidFill>
              </a:rPr>
              <a:t>квадрат отклонения от среднего</a:t>
            </a:r>
            <a:endParaRPr lang="ru-RU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8234363" y="3903663"/>
          <a:ext cx="3651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8" imgW="3657600" imgH="5181600" progId="Equation.3">
                  <p:embed/>
                </p:oleObj>
              </mc:Choice>
              <mc:Fallback>
                <p:oleObj name="Формула" r:id="rId8" imgW="3657600" imgH="51816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34363" y="3903663"/>
                        <a:ext cx="365125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835525" y="4999038"/>
          <a:ext cx="4857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0" imgW="4876800" imgH="5486400" progId="Equation.3">
                  <p:embed/>
                </p:oleObj>
              </mc:Choice>
              <mc:Fallback>
                <p:oleObj name="Формула" r:id="rId10" imgW="4876800" imgH="54864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35525" y="4999038"/>
                        <a:ext cx="485775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Прямоугольник 29"/>
          <p:cNvSpPr>
            <a:spLocks noChangeArrowheads="1"/>
          </p:cNvSpPr>
          <p:nvPr/>
        </p:nvSpPr>
        <p:spPr bwMode="auto">
          <a:xfrm>
            <a:off x="5434013" y="4991100"/>
            <a:ext cx="3484562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800" b="0" i="1">
                <a:solidFill>
                  <a:srgbClr val="000000"/>
                </a:solidFill>
              </a:rPr>
              <a:t>средний </a:t>
            </a:r>
            <a:r>
              <a:rPr lang="ru-RU" sz="2800" b="0">
                <a:solidFill>
                  <a:srgbClr val="000000"/>
                </a:solidFill>
              </a:rPr>
              <a:t>квадрат отклонения от среднего значения</a:t>
            </a:r>
            <a:endParaRPr lang="ru-RU"/>
          </a:p>
        </p:txBody>
      </p:sp>
      <p:sp>
        <p:nvSpPr>
          <p:cNvPr id="10255" name="Прямоугольник 30"/>
          <p:cNvSpPr>
            <a:spLocks noChangeArrowheads="1"/>
          </p:cNvSpPr>
          <p:nvPr/>
        </p:nvSpPr>
        <p:spPr bwMode="auto">
          <a:xfrm>
            <a:off x="6410325" y="873125"/>
            <a:ext cx="2487613" cy="163353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3" grpId="0"/>
      <p:bldP spid="10254" grpId="0"/>
      <p:bldP spid="102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0BB626-1215-4818-945F-5BEFC3567935}" type="slidenum">
              <a:rPr lang="ru-RU" smtClean="0"/>
            </a:fld>
            <a:endParaRPr lang="ru-RU" smtClean="0"/>
          </a:p>
        </p:txBody>
      </p:sp>
      <p:sp>
        <p:nvSpPr>
          <p:cNvPr id="1127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Дисперсия и СКВО</a:t>
            </a:r>
            <a:endParaRPr lang="ru-RU" sz="3000"/>
          </a:p>
        </p:txBody>
      </p:sp>
      <p:sp>
        <p:nvSpPr>
          <p:cNvPr id="11272" name="Прямоугольник 4"/>
          <p:cNvSpPr>
            <a:spLocks noChangeArrowheads="1"/>
          </p:cNvSpPr>
          <p:nvPr/>
        </p:nvSpPr>
        <p:spPr bwMode="auto">
          <a:xfrm>
            <a:off x="392113" y="839788"/>
            <a:ext cx="41910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Стандартная функция</a:t>
            </a:r>
            <a:endParaRPr lang="ru-RU" sz="2800">
              <a:solidFill>
                <a:srgbClr val="3333FF"/>
              </a:solidFill>
            </a:endParaRPr>
          </a:p>
          <a:p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	=ДИСПР(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A1:A20)</a:t>
            </a:r>
            <a:endParaRPr lang="ru-RU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73" name="Прямоугольник 5"/>
          <p:cNvSpPr>
            <a:spLocks noChangeArrowheads="1"/>
          </p:cNvSpPr>
          <p:nvPr/>
        </p:nvSpPr>
        <p:spPr bwMode="auto">
          <a:xfrm>
            <a:off x="392113" y="2268538"/>
            <a:ext cx="5448300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Что неудобно:</a:t>
            </a:r>
            <a:endParaRPr lang="ru-RU" sz="2800">
              <a:solidFill>
                <a:srgbClr val="3333FF"/>
              </a:solidFill>
            </a:endParaRPr>
          </a:p>
          <a:p>
            <a:pPr marL="360680" lvl="1" indent="-180975"/>
            <a:r>
              <a:rPr lang="ru-RU" sz="2800" b="0"/>
              <a:t>если      измеряется в метрах, </a:t>
            </a:r>
            <a:br>
              <a:rPr lang="ru-RU" sz="2800" b="0"/>
            </a:br>
            <a:r>
              <a:rPr lang="ru-RU" sz="2800" b="0"/>
              <a:t>   то      – в  м</a:t>
            </a:r>
            <a:r>
              <a:rPr lang="ru-RU" sz="2800" b="0" baseline="30000"/>
              <a:t>2</a:t>
            </a:r>
            <a:r>
              <a:rPr lang="ru-RU" sz="2800" b="0"/>
              <a:t> </a:t>
            </a:r>
            <a:endParaRPr lang="ru-RU" sz="2800" b="0"/>
          </a:p>
        </p:txBody>
      </p:sp>
      <p:sp>
        <p:nvSpPr>
          <p:cNvPr id="11274" name="Прямоугольник 6"/>
          <p:cNvSpPr>
            <a:spLocks noChangeArrowheads="1"/>
          </p:cNvSpPr>
          <p:nvPr/>
        </p:nvSpPr>
        <p:spPr bwMode="auto">
          <a:xfrm>
            <a:off x="392113" y="1754188"/>
            <a:ext cx="58404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 i="1"/>
              <a:t>Функции – Другие – Статистические</a:t>
            </a:r>
            <a:endParaRPr lang="ru-RU" sz="2400" b="0" i="1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585913" y="2828925"/>
          <a:ext cx="3032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1" imgW="3048000" imgH="3352800" progId="Equation.3">
                  <p:embed/>
                </p:oleObj>
              </mc:Choice>
              <mc:Fallback>
                <p:oleObj name="Формула" r:id="rId1" imgW="3048000" imgH="3352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5913" y="2828925"/>
                        <a:ext cx="303212" cy="333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557338" y="3154363"/>
          <a:ext cx="4841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3" imgW="4876800" imgH="5486400" progId="Equation.3">
                  <p:embed/>
                </p:oleObj>
              </mc:Choice>
              <mc:Fallback>
                <p:oleObj name="Формула" r:id="rId3" imgW="4876800" imgH="5486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338" y="3154363"/>
                        <a:ext cx="484187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Прямоугольник 9"/>
          <p:cNvSpPr>
            <a:spLocks noChangeArrowheads="1"/>
          </p:cNvSpPr>
          <p:nvPr/>
        </p:nvSpPr>
        <p:spPr bwMode="auto">
          <a:xfrm>
            <a:off x="392113" y="3810000"/>
            <a:ext cx="7875587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СКВО = среднеквадратическое отклонение</a:t>
            </a:r>
            <a:endParaRPr lang="ru-RU" sz="2800">
              <a:solidFill>
                <a:srgbClr val="3333FF"/>
              </a:solidFill>
            </a:endParaRPr>
          </a:p>
          <a:p>
            <a:endParaRPr lang="ru-RU" sz="280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800">
              <a:solidFill>
                <a:srgbClr val="3333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>
                <a:latin typeface="Courier New" panose="02070309020205020404" pitchFamily="49" charset="0"/>
                <a:cs typeface="Courier New" panose="02070309020205020404" pitchFamily="49" charset="0"/>
              </a:rPr>
              <a:t>	=СТАНДОТКЛОНП(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A1:A20)</a:t>
            </a:r>
            <a:endParaRPr lang="ru-RU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309938" y="4384675"/>
          <a:ext cx="15430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5" imgW="15544800" imgH="6400800" progId="Equation.3">
                  <p:embed/>
                </p:oleObj>
              </mc:Choice>
              <mc:Fallback>
                <p:oleObj name="Формула" r:id="rId5" imgW="15544800" imgH="6400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9938" y="4384675"/>
                        <a:ext cx="1543050" cy="636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"/>
          <p:cNvGrpSpPr/>
          <p:nvPr/>
        </p:nvGrpSpPr>
        <p:grpSpPr bwMode="auto">
          <a:xfrm>
            <a:off x="5805488" y="2320925"/>
            <a:ext cx="2814637" cy="1306513"/>
            <a:chOff x="464" y="2126"/>
            <a:chExt cx="1773" cy="823"/>
          </a:xfrm>
        </p:grpSpPr>
        <p:sp>
          <p:nvSpPr>
            <p:cNvPr id="11277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1479" cy="756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В каких </a:t>
              </a:r>
              <a:br>
                <a:rPr lang="ru-RU" sz="2400"/>
              </a:br>
              <a:r>
                <a:rPr lang="ru-RU" sz="2400"/>
                <a:t>  единицах </a:t>
              </a:r>
              <a:br>
                <a:rPr lang="ru-RU" sz="2400"/>
              </a:br>
              <a:r>
                <a:rPr lang="ru-RU" sz="2400"/>
                <a:t>  измеряется?</a:t>
              </a:r>
              <a:endParaRPr lang="ru-RU" sz="2400"/>
            </a:p>
          </p:txBody>
        </p:sp>
        <p:sp>
          <p:nvSpPr>
            <p:cNvPr id="11278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EA7CC-17B6-455D-87B9-3DC81AAAA074}" type="slidenum">
              <a:rPr lang="ru-RU" smtClean="0"/>
            </a:fld>
            <a:endParaRPr lang="ru-RU" smtClean="0"/>
          </a:p>
        </p:txBody>
      </p:sp>
      <p:sp>
        <p:nvSpPr>
          <p:cNvPr id="1229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Взаимосвязь рядов данных</a:t>
            </a:r>
            <a:endParaRPr lang="ru-RU" sz="300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04850" y="1296988"/>
          <a:ext cx="20653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1" imgW="20726400" imgH="5486400" progId="Equation.3">
                  <p:embed/>
                </p:oleObj>
              </mc:Choice>
              <mc:Fallback>
                <p:oleObj name="Формула" r:id="rId1" imgW="20726400" imgH="54864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4850" y="1296988"/>
                        <a:ext cx="2065338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Прямоугольник 5"/>
          <p:cNvSpPr>
            <a:spLocks noChangeArrowheads="1"/>
          </p:cNvSpPr>
          <p:nvPr/>
        </p:nvSpPr>
        <p:spPr bwMode="auto">
          <a:xfrm>
            <a:off x="382588" y="830263"/>
            <a:ext cx="47021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Два ряда одинаковой длины:</a:t>
            </a:r>
            <a:endParaRPr lang="ru-RU" sz="2400">
              <a:solidFill>
                <a:srgbClr val="3333FF"/>
              </a:solidFill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665538" y="1296988"/>
          <a:ext cx="21272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3" imgW="21336000" imgH="5486400" progId="Equation.3">
                  <p:embed/>
                </p:oleObj>
              </mc:Choice>
              <mc:Fallback>
                <p:oleObj name="Формула" r:id="rId3" imgW="21336000" imgH="5486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5538" y="1296988"/>
                        <a:ext cx="2127250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2588" y="1816100"/>
            <a:ext cx="8145462" cy="164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Вопросы:</a:t>
            </a:r>
            <a:endParaRPr lang="ru-RU" sz="2400">
              <a:solidFill>
                <a:srgbClr val="3333FF"/>
              </a:solidFill>
            </a:endParaRPr>
          </a:p>
          <a:p>
            <a:pPr marL="360680" lvl="1" indent="-186055">
              <a:buFont typeface="Arial" panose="020B0604020202020204" pitchFamily="34" charset="0"/>
              <a:buChar char="•"/>
            </a:pPr>
            <a:r>
              <a:rPr lang="ru-RU" sz="2400" b="0"/>
              <a:t>есть ли связь между этими рядами (соответствуют ли пары            какой-нибудь зависимости                )</a:t>
            </a:r>
            <a:endParaRPr lang="ru-RU" sz="2400" b="0"/>
          </a:p>
          <a:p>
            <a:pPr marL="360680" lvl="1" indent="-1860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0"/>
              <a:t>насколько сильна эта связь?</a:t>
            </a:r>
            <a:endParaRPr lang="ru-RU" sz="2400" b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033588" y="2578100"/>
          <a:ext cx="914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5" imgW="10972800" imgH="5486400" progId="Equation.3">
                  <p:embed/>
                </p:oleObj>
              </mc:Choice>
              <mc:Fallback>
                <p:oleObj name="Формула" r:id="rId5" imgW="109728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3588" y="2578100"/>
                        <a:ext cx="914400" cy="455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792913" y="2586038"/>
          <a:ext cx="13239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7" imgW="14020800" imgH="4876800" progId="Equation.3">
                  <p:embed/>
                </p:oleObj>
              </mc:Choice>
              <mc:Fallback>
                <p:oleObj name="Формула" r:id="rId7" imgW="14020800" imgH="48768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2913" y="2586038"/>
                        <a:ext cx="1323975" cy="458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9" name="Picture 9" descr="Орех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9138" y="3648075"/>
            <a:ext cx="3640137" cy="24542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70" name="Picture 10" descr="Орех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7900" y="3648075"/>
            <a:ext cx="3638550" cy="24542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0B557-0958-474F-A7DD-A01746FDEA23}" type="slidenum">
              <a:rPr lang="ru-RU" smtClean="0"/>
            </a:fld>
            <a:endParaRPr lang="ru-RU" smtClean="0"/>
          </a:p>
        </p:txBody>
      </p:sp>
      <p:sp>
        <p:nvSpPr>
          <p:cNvPr id="1333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Взаимосвязь рядов данных</a:t>
            </a:r>
            <a:endParaRPr lang="ru-RU" sz="3000"/>
          </a:p>
        </p:txBody>
      </p:sp>
      <p:sp>
        <p:nvSpPr>
          <p:cNvPr id="13334" name="Прямоугольник 4"/>
          <p:cNvSpPr>
            <a:spLocks noChangeArrowheads="1"/>
          </p:cNvSpPr>
          <p:nvPr/>
        </p:nvSpPr>
        <p:spPr bwMode="auto">
          <a:xfrm>
            <a:off x="382588" y="830263"/>
            <a:ext cx="21240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Ковариация:</a:t>
            </a:r>
            <a:endParaRPr lang="ru-RU" sz="2400">
              <a:solidFill>
                <a:srgbClr val="3333FF"/>
              </a:solidFill>
            </a:endParaRPr>
          </a:p>
        </p:txBody>
      </p:sp>
      <p:sp>
        <p:nvSpPr>
          <p:cNvPr id="13335" name="Rectangle 6" descr="Орех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tailEnd type="none" w="lg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733675" y="896938"/>
          <a:ext cx="2814638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1" imgW="37795200" imgH="14935200" progId="Equation.3">
                  <p:embed/>
                </p:oleObj>
              </mc:Choice>
              <mc:Fallback>
                <p:oleObj name="Формула" r:id="rId1" imgW="37795200" imgH="149352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33675" y="896938"/>
                        <a:ext cx="2814638" cy="1109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"/>
          <p:cNvGrpSpPr/>
          <p:nvPr/>
        </p:nvGrpSpPr>
        <p:grpSpPr bwMode="auto">
          <a:xfrm>
            <a:off x="658813" y="2022475"/>
            <a:ext cx="5815012" cy="663575"/>
            <a:chOff x="464" y="2126"/>
            <a:chExt cx="3663" cy="418"/>
          </a:xfrm>
        </p:grpSpPr>
        <p:sp>
          <p:nvSpPr>
            <p:cNvPr id="13343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3369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Если     и     – один и тот же ряд?</a:t>
              </a:r>
              <a:endParaRPr lang="ru-RU" sz="2400"/>
            </a:p>
          </p:txBody>
        </p:sp>
        <p:sp>
          <p:nvSpPr>
            <p:cNvPr id="13344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146300" y="2219325"/>
          <a:ext cx="3175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3" imgW="3048000" imgH="3352800" progId="Equation.3">
                  <p:embed/>
                </p:oleObj>
              </mc:Choice>
              <mc:Fallback>
                <p:oleObj name="Формула" r:id="rId3" imgW="3048000" imgH="33528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6300" y="2219325"/>
                        <a:ext cx="317500" cy="349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747963" y="2187575"/>
          <a:ext cx="349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5" imgW="3352800" imgH="3962400" progId="Equation.3">
                  <p:embed/>
                </p:oleObj>
              </mc:Choice>
              <mc:Fallback>
                <p:oleObj name="Формула" r:id="rId5" imgW="3352800" imgH="3962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7963" y="2187575"/>
                        <a:ext cx="349250" cy="412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6618288" y="2151063"/>
          <a:ext cx="10445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7" imgW="14020800" imgH="5486400" progId="Equation.3">
                  <p:embed/>
                </p:oleObj>
              </mc:Choice>
              <mc:Fallback>
                <p:oleObj name="Формула" r:id="rId7" imgW="14020800" imgH="54864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8288" y="2151063"/>
                        <a:ext cx="1044575" cy="4079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82588" y="2751138"/>
            <a:ext cx="8145462" cy="1724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Как понимать это число?</a:t>
            </a:r>
            <a:endParaRPr lang="ru-RU" sz="2400">
              <a:solidFill>
                <a:srgbClr val="3333FF"/>
              </a:solidFill>
            </a:endParaRPr>
          </a:p>
          <a:p>
            <a:pPr marL="360680" lvl="1" indent="-186055">
              <a:buFont typeface="Arial" panose="020B0604020202020204" pitchFamily="34" charset="0"/>
              <a:buChar char="•"/>
            </a:pPr>
            <a:r>
              <a:rPr lang="ru-RU" sz="2400" b="0"/>
              <a:t>если </a:t>
            </a:r>
            <a:endParaRPr lang="ru-RU" sz="2400" b="0"/>
          </a:p>
          <a:p>
            <a:pPr marL="360680" lvl="1" indent="-1860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0"/>
              <a:t>если </a:t>
            </a:r>
            <a:endParaRPr lang="en-US" sz="2400" b="0"/>
          </a:p>
          <a:p>
            <a:pPr marL="360680" lvl="1" indent="-1860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0"/>
              <a:t>если </a:t>
            </a:r>
            <a:endParaRPr lang="ru-RU" sz="2400" b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622425" y="3178175"/>
          <a:ext cx="8858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9" imgW="11887200" imgH="5791200" progId="Equation.3">
                  <p:embed/>
                </p:oleObj>
              </mc:Choice>
              <mc:Fallback>
                <p:oleObj name="Формула" r:id="rId9" imgW="11887200" imgH="5791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22425" y="3178175"/>
                        <a:ext cx="885825" cy="430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1622425" y="3621088"/>
          <a:ext cx="8858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Формула" r:id="rId11" imgW="11887200" imgH="5791200" progId="Equation.3">
                  <p:embed/>
                </p:oleObj>
              </mc:Choice>
              <mc:Fallback>
                <p:oleObj name="Формула" r:id="rId11" imgW="11887200" imgH="57912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22425" y="3621088"/>
                        <a:ext cx="885825" cy="430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1622425" y="4062413"/>
          <a:ext cx="8858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Формула" r:id="rId13" imgW="11887200" imgH="5791200" progId="Equation.3">
                  <p:embed/>
                </p:oleObj>
              </mc:Choice>
              <mc:Fallback>
                <p:oleObj name="Формула" r:id="rId13" imgW="11887200" imgH="57912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22425" y="4062413"/>
                        <a:ext cx="885825" cy="430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563813" y="3090863"/>
            <a:ext cx="60674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увеличение     приводит к увеличению     </a:t>
            </a:r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799263" y="2589213"/>
            <a:ext cx="1820862" cy="482600"/>
          </a:xfrm>
          <a:prstGeom prst="wedgeRoundRectCallout">
            <a:avLst>
              <a:gd name="adj1" fmla="val -33626"/>
              <a:gd name="adj2" fmla="val 72588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в среднем!</a:t>
            </a:r>
            <a:endParaRPr lang="ru-RU" sz="2200" b="0" dirty="0"/>
          </a:p>
        </p:txBody>
      </p:sp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4327525" y="3160713"/>
          <a:ext cx="3540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Формула" r:id="rId15" imgW="3048000" imgH="3352800" progId="Equation.3">
                  <p:embed/>
                </p:oleObj>
              </mc:Choice>
              <mc:Fallback>
                <p:oleObj name="Формула" r:id="rId15" imgW="3048000" imgH="33528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27525" y="3160713"/>
                        <a:ext cx="354013" cy="388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8062913" y="3149600"/>
          <a:ext cx="3825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Формула" r:id="rId17" imgW="3352800" imgH="3962400" progId="Equation.3">
                  <p:embed/>
                </p:oleObj>
              </mc:Choice>
              <mc:Fallback>
                <p:oleObj name="Формула" r:id="rId17" imgW="3352800" imgH="39624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62913" y="3149600"/>
                        <a:ext cx="382587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563813" y="3552825"/>
            <a:ext cx="61912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увеличение     приводит к уменьшению     </a:t>
            </a:r>
            <a:endParaRPr lang="ru-RU"/>
          </a:p>
        </p:txBody>
      </p:sp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8196263" y="3600450"/>
          <a:ext cx="3825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Формула" r:id="rId19" imgW="3352800" imgH="3962400" progId="Equation.3">
                  <p:embed/>
                </p:oleObj>
              </mc:Choice>
              <mc:Fallback>
                <p:oleObj name="Формула" r:id="rId19" imgW="3352800" imgH="39624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96263" y="3600450"/>
                        <a:ext cx="382587" cy="452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4338638" y="3622675"/>
          <a:ext cx="3524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Формула" r:id="rId20" imgW="3048000" imgH="3352800" progId="Equation.3">
                  <p:embed/>
                </p:oleObj>
              </mc:Choice>
              <mc:Fallback>
                <p:oleObj name="Формула" r:id="rId20" imgW="3048000" imgH="33528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38638" y="3622675"/>
                        <a:ext cx="352425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563813" y="3994150"/>
            <a:ext cx="48450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связь обнаружить не удалось     </a:t>
            </a:r>
            <a:endParaRPr 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74650" y="4492625"/>
            <a:ext cx="8389938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Что плохо?</a:t>
            </a:r>
            <a:endParaRPr lang="ru-RU" sz="2400">
              <a:solidFill>
                <a:srgbClr val="3333FF"/>
              </a:solidFill>
            </a:endParaRPr>
          </a:p>
          <a:p>
            <a:pPr marL="360680" lvl="1" indent="-186055">
              <a:buFont typeface="Arial" panose="020B0604020202020204" pitchFamily="34" charset="0"/>
              <a:buChar char="•"/>
            </a:pPr>
            <a:r>
              <a:rPr lang="ru-RU" sz="2400" b="0"/>
              <a:t>единицы измерения: если      в метрах,     в литрах, </a:t>
            </a:r>
            <a:br>
              <a:rPr lang="ru-RU" sz="2400" b="0"/>
            </a:br>
            <a:r>
              <a:rPr lang="ru-RU" sz="2400" b="0"/>
              <a:t>то      – в м</a:t>
            </a:r>
            <a:r>
              <a:rPr lang="ru-RU" sz="2400" b="0">
                <a:sym typeface="Symbol" panose="05050102010706020507" pitchFamily="18" charset="2"/>
              </a:rPr>
              <a:t></a:t>
            </a:r>
            <a:r>
              <a:rPr lang="ru-RU" sz="2400" b="0"/>
              <a:t>л</a:t>
            </a:r>
            <a:endParaRPr lang="ru-RU" sz="2400" b="0"/>
          </a:p>
          <a:p>
            <a:pPr marL="360680" lvl="1" indent="-186055">
              <a:buFont typeface="Arial" panose="020B0604020202020204" pitchFamily="34" charset="0"/>
              <a:buChar char="•"/>
            </a:pPr>
            <a:r>
              <a:rPr lang="ru-RU" sz="2400" b="0"/>
              <a:t>     </a:t>
            </a:r>
            <a:r>
              <a:rPr lang="en-US" sz="2400" b="0"/>
              <a:t> </a:t>
            </a:r>
            <a:r>
              <a:rPr lang="ru-RU" sz="2400" b="0"/>
              <a:t>зависит от абсолютных значений     и     , поэтому ничего не говорит о</a:t>
            </a:r>
            <a:r>
              <a:rPr lang="en-US" sz="2400" b="0"/>
              <a:t> </a:t>
            </a:r>
            <a:r>
              <a:rPr lang="ru-RU" sz="2400" b="0"/>
              <a:t>том, насколько сильна связь</a:t>
            </a:r>
            <a:endParaRPr lang="ru-RU" sz="2400" b="0"/>
          </a:p>
        </p:txBody>
      </p:sp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1179513" y="5284788"/>
          <a:ext cx="454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Формула" r:id="rId21" imgW="6096000" imgH="5791200" progId="Equation.3">
                  <p:embed/>
                </p:oleObj>
              </mc:Choice>
              <mc:Fallback>
                <p:oleObj name="Формула" r:id="rId21" imgW="6096000" imgH="57912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79513" y="5284788"/>
                        <a:ext cx="454025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4"/>
          <p:cNvGraphicFramePr>
            <a:graphicFrameLocks noChangeAspect="1"/>
          </p:cNvGraphicFramePr>
          <p:nvPr/>
        </p:nvGraphicFramePr>
        <p:xfrm>
          <a:off x="4592638" y="4959350"/>
          <a:ext cx="3159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Формула" r:id="rId23" imgW="3048000" imgH="3352800" progId="Equation.3">
                  <p:embed/>
                </p:oleObj>
              </mc:Choice>
              <mc:Fallback>
                <p:oleObj name="Формула" r:id="rId23" imgW="3048000" imgH="3352800" progId="Equation.3">
                  <p:embed/>
                  <p:pic>
                    <p:nvPicPr>
                      <p:cNvPr id="0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92638" y="4959350"/>
                        <a:ext cx="315912" cy="346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6388100" y="4960938"/>
          <a:ext cx="3413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Формула" r:id="rId24" imgW="3352800" imgH="3962400" progId="Equation.3">
                  <p:embed/>
                </p:oleObj>
              </mc:Choice>
              <mc:Fallback>
                <p:oleObj name="Формула" r:id="rId24" imgW="3352800" imgH="39624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88100" y="4960938"/>
                        <a:ext cx="341313" cy="403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/>
        </p:nvGraphicFramePr>
        <p:xfrm>
          <a:off x="830263" y="5654675"/>
          <a:ext cx="454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Формула" r:id="rId25" imgW="6096000" imgH="5791200" progId="Equation.3">
                  <p:embed/>
                </p:oleObj>
              </mc:Choice>
              <mc:Fallback>
                <p:oleObj name="Формула" r:id="rId25" imgW="6096000" imgH="5791200" progId="Equation.3">
                  <p:embed/>
                  <p:pic>
                    <p:nvPicPr>
                      <p:cNvPr id="0" name="Object 1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30263" y="5654675"/>
                        <a:ext cx="454025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6072188" y="5676900"/>
          <a:ext cx="3159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Формула" r:id="rId26" imgW="3048000" imgH="3352800" progId="Equation.3">
                  <p:embed/>
                </p:oleObj>
              </mc:Choice>
              <mc:Fallback>
                <p:oleObj name="Формула" r:id="rId26" imgW="3048000" imgH="3352800" progId="Equation.3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72188" y="5676900"/>
                        <a:ext cx="315912" cy="347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6643688" y="5680075"/>
          <a:ext cx="342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Формула" r:id="rId27" imgW="3352800" imgH="3962400" progId="Equation.3">
                  <p:embed/>
                </p:oleObj>
              </mc:Choice>
              <mc:Fallback>
                <p:oleObj name="Формула" r:id="rId27" imgW="3352800" imgH="3962400" progId="Equation.3">
                  <p:embed/>
                  <p:pic>
                    <p:nvPicPr>
                      <p:cNvPr id="0" name="Object 1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43688" y="5680075"/>
                        <a:ext cx="342900" cy="403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  <p:bldP spid="19" grpId="0" animBg="1"/>
      <p:bldP spid="22" grpId="0"/>
      <p:bldP spid="25" grpId="0"/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4363" y="4876800"/>
            <a:ext cx="8067675" cy="12954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740129-0FBC-49BD-B67B-F92CC6766CB8}" type="slidenum">
              <a:rPr lang="ru-RU" smtClean="0"/>
            </a:fld>
            <a:endParaRPr lang="ru-RU" smtClean="0"/>
          </a:p>
        </p:txBody>
      </p:sp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Начало работы с </a:t>
            </a:r>
            <a:r>
              <a:rPr lang="en-US" sz="3000" i="1"/>
              <a:t>Microsoft Excel</a:t>
            </a:r>
            <a:endParaRPr lang="ru-RU" sz="3000"/>
          </a:p>
        </p:txBody>
      </p:sp>
      <p:pic>
        <p:nvPicPr>
          <p:cNvPr id="35846" name="Picture 2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949325"/>
            <a:ext cx="698500" cy="6477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35847" name="Прямоугольник 8"/>
          <p:cNvSpPr>
            <a:spLocks noChangeArrowheads="1"/>
          </p:cNvSpPr>
          <p:nvPr/>
        </p:nvSpPr>
        <p:spPr bwMode="auto">
          <a:xfrm>
            <a:off x="1144588" y="1011238"/>
            <a:ext cx="66421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600" b="0">
                <a:solidFill>
                  <a:srgbClr val="000000"/>
                </a:solidFill>
              </a:rPr>
              <a:t>Программы – </a:t>
            </a:r>
            <a:r>
              <a:rPr lang="en-US" sz="2600" b="0">
                <a:solidFill>
                  <a:srgbClr val="000000"/>
                </a:solidFill>
              </a:rPr>
              <a:t>Microsoft Office – Excel 2007</a:t>
            </a: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12750" y="1665288"/>
            <a:ext cx="7477125" cy="493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600" b="0">
                <a:solidFill>
                  <a:srgbClr val="000000"/>
                </a:solidFill>
              </a:rPr>
              <a:t>Файлы: </a:t>
            </a:r>
            <a:r>
              <a:rPr lang="en-US" sz="2600" b="0">
                <a:solidFill>
                  <a:srgbClr val="000000"/>
                </a:solidFill>
              </a:rPr>
              <a:t>        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*.xlsx</a:t>
            </a:r>
            <a:r>
              <a:rPr lang="en-US" sz="2600" b="0">
                <a:solidFill>
                  <a:srgbClr val="000000"/>
                </a:solidFill>
              </a:rPr>
              <a:t> (</a:t>
            </a:r>
            <a:r>
              <a:rPr lang="ru-RU" sz="2600" b="0">
                <a:solidFill>
                  <a:srgbClr val="000000"/>
                </a:solidFill>
              </a:rPr>
              <a:t>старая версия –</a:t>
            </a:r>
            <a:r>
              <a:rPr lang="en-US" sz="2600" b="0">
                <a:solidFill>
                  <a:srgbClr val="000000"/>
                </a:solidFill>
              </a:rPr>
              <a:t>  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*.xls</a:t>
            </a:r>
            <a:r>
              <a:rPr lang="en-US" sz="2600" b="0">
                <a:solidFill>
                  <a:srgbClr val="000000"/>
                </a:solidFill>
              </a:rPr>
              <a:t>)</a:t>
            </a:r>
            <a:endParaRPr lang="ru-RU"/>
          </a:p>
        </p:txBody>
      </p:sp>
      <p:pic>
        <p:nvPicPr>
          <p:cNvPr id="212996" name="Picture 4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75" y="1587500"/>
            <a:ext cx="685800" cy="6604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3" name="Прямоугольник 12"/>
          <p:cNvSpPr/>
          <p:nvPr/>
        </p:nvSpPr>
        <p:spPr>
          <a:xfrm>
            <a:off x="473075" y="2397125"/>
            <a:ext cx="6302375" cy="1857375"/>
          </a:xfrm>
          <a:prstGeom prst="rect">
            <a:avLst/>
          </a:prstGeo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Вася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xlsx</a:t>
            </a:r>
            <a:r>
              <a:rPr lang="ru-RU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0" i="1" dirty="0">
                <a:solidFill>
                  <a:srgbClr val="000000"/>
                </a:solidFill>
              </a:rPr>
              <a:t>рабочая книга</a:t>
            </a:r>
            <a:r>
              <a:rPr lang="en-US" sz="2600" b="0" dirty="0">
                <a:solidFill>
                  <a:srgbClr val="000000"/>
                </a:solidFill>
              </a:rPr>
              <a:t> </a:t>
            </a:r>
            <a:endParaRPr lang="ru-RU" dirty="0"/>
          </a:p>
        </p:txBody>
      </p:sp>
      <p:sp>
        <p:nvSpPr>
          <p:cNvPr id="14" name="Загнутый угол 13"/>
          <p:cNvSpPr>
            <a:spLocks noChangeArrowheads="1"/>
          </p:cNvSpPr>
          <p:nvPr/>
        </p:nvSpPr>
        <p:spPr bwMode="auto">
          <a:xfrm>
            <a:off x="788988" y="2974975"/>
            <a:ext cx="1203325" cy="1019175"/>
          </a:xfrm>
          <a:prstGeom prst="foldedCorner">
            <a:avLst>
              <a:gd name="adj" fmla="val 32153"/>
            </a:avLst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/>
              <a:t>Лист 1</a:t>
            </a:r>
            <a:endParaRPr lang="ru-RU"/>
          </a:p>
        </p:txBody>
      </p:sp>
      <p:sp>
        <p:nvSpPr>
          <p:cNvPr id="15" name="Загнутый угол 14"/>
          <p:cNvSpPr>
            <a:spLocks noChangeArrowheads="1"/>
          </p:cNvSpPr>
          <p:nvPr/>
        </p:nvSpPr>
        <p:spPr bwMode="auto">
          <a:xfrm>
            <a:off x="2252663" y="2974975"/>
            <a:ext cx="1203325" cy="1019175"/>
          </a:xfrm>
          <a:prstGeom prst="foldedCorner">
            <a:avLst>
              <a:gd name="adj" fmla="val 32153"/>
            </a:avLst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/>
              <a:t>Лист </a:t>
            </a:r>
            <a:r>
              <a:rPr lang="en-US"/>
              <a:t>2</a:t>
            </a:r>
            <a:endParaRPr lang="ru-RU"/>
          </a:p>
        </p:txBody>
      </p:sp>
      <p:sp>
        <p:nvSpPr>
          <p:cNvPr id="16" name="Загнутый угол 15"/>
          <p:cNvSpPr>
            <a:spLocks noChangeArrowheads="1"/>
          </p:cNvSpPr>
          <p:nvPr/>
        </p:nvSpPr>
        <p:spPr bwMode="auto">
          <a:xfrm>
            <a:off x="3714750" y="2974975"/>
            <a:ext cx="1203325" cy="1019175"/>
          </a:xfrm>
          <a:prstGeom prst="foldedCorner">
            <a:avLst>
              <a:gd name="adj" fmla="val 32153"/>
            </a:avLst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/>
              <a:t>План </a:t>
            </a:r>
            <a:br>
              <a:rPr lang="ru-RU"/>
            </a:br>
            <a:r>
              <a:rPr lang="ru-RU"/>
              <a:t>по валу</a:t>
            </a:r>
            <a:endParaRPr lang="ru-RU"/>
          </a:p>
        </p:txBody>
      </p:sp>
      <p:sp>
        <p:nvSpPr>
          <p:cNvPr id="17" name="Загнутый угол 16"/>
          <p:cNvSpPr>
            <a:spLocks noChangeArrowheads="1"/>
          </p:cNvSpPr>
          <p:nvPr/>
        </p:nvSpPr>
        <p:spPr bwMode="auto">
          <a:xfrm>
            <a:off x="5216525" y="2974975"/>
            <a:ext cx="1203325" cy="1019175"/>
          </a:xfrm>
          <a:prstGeom prst="foldedCorner">
            <a:avLst>
              <a:gd name="adj" fmla="val 32153"/>
            </a:avLst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/>
              <a:t>Вал </a:t>
            </a:r>
            <a:br>
              <a:rPr lang="ru-RU"/>
            </a:br>
            <a:r>
              <a:rPr lang="ru-RU"/>
              <a:t>по плану</a:t>
            </a:r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47725" y="4562475"/>
            <a:ext cx="1838325" cy="808038"/>
          </a:xfrm>
          <a:prstGeom prst="wedgeRoundRectCallout">
            <a:avLst>
              <a:gd name="adj1" fmla="val -19222"/>
              <a:gd name="adj2" fmla="val 11476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переходы по листам </a:t>
            </a:r>
            <a:endParaRPr lang="ru-RU" sz="2200" b="0" dirty="0"/>
          </a:p>
        </p:txBody>
      </p:sp>
      <p:sp>
        <p:nvSpPr>
          <p:cNvPr id="22" name="Выгнутая вверх стрелка 21"/>
          <p:cNvSpPr>
            <a:spLocks noChangeArrowheads="1"/>
          </p:cNvSpPr>
          <p:nvPr/>
        </p:nvSpPr>
        <p:spPr bwMode="auto">
          <a:xfrm rot="176943" flipH="1">
            <a:off x="2589213" y="5399088"/>
            <a:ext cx="1655762" cy="473075"/>
          </a:xfrm>
          <a:prstGeom prst="curvedDownArrow">
            <a:avLst>
              <a:gd name="adj1" fmla="val 24937"/>
              <a:gd name="adj2" fmla="val 49859"/>
              <a:gd name="adj3" fmla="val 25000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167063" y="4706938"/>
            <a:ext cx="1009650" cy="519112"/>
          </a:xfrm>
          <a:prstGeom prst="wedgeRoundRectCallout">
            <a:avLst>
              <a:gd name="adj1" fmla="val 13166"/>
              <a:gd name="adj2" fmla="val 9439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524375" y="5187950"/>
            <a:ext cx="1009650" cy="519113"/>
          </a:xfrm>
          <a:prstGeom prst="wedgeRoundRectCallout">
            <a:avLst>
              <a:gd name="adj1" fmla="val 13166"/>
              <a:gd name="adj2" fmla="val 9439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ПКМ</a:t>
            </a:r>
            <a:endParaRPr lang="ru-RU" sz="2200" b="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699250" y="5127625"/>
            <a:ext cx="1816100" cy="519113"/>
          </a:xfrm>
          <a:prstGeom prst="wedgeRoundRectCallout">
            <a:avLst>
              <a:gd name="adj1" fmla="val 13166"/>
              <a:gd name="adj2" fmla="val 9439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новый лист</a:t>
            </a:r>
            <a:endParaRPr lang="ru-RU" sz="2200" b="0" dirty="0"/>
          </a:p>
        </p:txBody>
      </p:sp>
      <p:pic>
        <p:nvPicPr>
          <p:cNvPr id="212999" name="Picture 7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8" y="3371850"/>
            <a:ext cx="2976562" cy="3214688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 type="none" w="lg" len="lg"/>
          </a:ln>
          <a:effectLst>
            <a:outerShdw blurRad="558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3AFEE-D830-4A2B-95D3-0AAF234D6797}" type="slidenum">
              <a:rPr lang="ru-RU" smtClean="0"/>
            </a:fld>
            <a:endParaRPr lang="ru-RU" smtClean="0"/>
          </a:p>
        </p:txBody>
      </p:sp>
      <p:sp>
        <p:nvSpPr>
          <p:cNvPr id="1435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Взаимосвязь рядов данных</a:t>
            </a:r>
            <a:endParaRPr lang="ru-RU" sz="3000"/>
          </a:p>
        </p:txBody>
      </p:sp>
      <p:sp>
        <p:nvSpPr>
          <p:cNvPr id="14353" name="Прямоугольник 4"/>
          <p:cNvSpPr>
            <a:spLocks noChangeArrowheads="1"/>
          </p:cNvSpPr>
          <p:nvPr/>
        </p:nvSpPr>
        <p:spPr bwMode="auto">
          <a:xfrm>
            <a:off x="382588" y="830263"/>
            <a:ext cx="43529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Коэффициент корреляции:</a:t>
            </a:r>
            <a:endParaRPr lang="ru-RU" sz="2400">
              <a:solidFill>
                <a:srgbClr val="3333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708025" y="1268413"/>
          <a:ext cx="18700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1" imgW="19812000" imgH="11277600" progId="Equation.3">
                  <p:embed/>
                </p:oleObj>
              </mc:Choice>
              <mc:Fallback>
                <p:oleObj name="Формула" r:id="rId1" imgW="19812000" imgH="112776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8025" y="1268413"/>
                        <a:ext cx="1870075" cy="1063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359150" y="1541463"/>
          <a:ext cx="11303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3" imgW="11277600" imgH="5791200" progId="Equation.3">
                  <p:embed/>
                </p:oleObj>
              </mc:Choice>
              <mc:Fallback>
                <p:oleObj name="Формула" r:id="rId3" imgW="11277600" imgH="57912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9150" y="1541463"/>
                        <a:ext cx="1130300" cy="579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Прямоугольник 7"/>
          <p:cNvSpPr>
            <a:spLocks noChangeArrowheads="1"/>
          </p:cNvSpPr>
          <p:nvPr/>
        </p:nvSpPr>
        <p:spPr bwMode="auto">
          <a:xfrm>
            <a:off x="4614863" y="1549400"/>
            <a:ext cx="32321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– СКВО  рядов     и    </a:t>
            </a:r>
            <a:endParaRPr lang="ru-RU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832600" y="1641475"/>
          <a:ext cx="3159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5" imgW="3048000" imgH="3352800" progId="Equation.3">
                  <p:embed/>
                </p:oleObj>
              </mc:Choice>
              <mc:Fallback>
                <p:oleObj name="Формула" r:id="rId5" imgW="3048000" imgH="3352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2600" y="1641475"/>
                        <a:ext cx="315913" cy="346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7404100" y="1643063"/>
          <a:ext cx="342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7" imgW="3352800" imgH="3962400" progId="Equation.3">
                  <p:embed/>
                </p:oleObj>
              </mc:Choice>
              <mc:Fallback>
                <p:oleObj name="Формула" r:id="rId7" imgW="3352800" imgH="39624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04100" y="1643063"/>
                        <a:ext cx="342900" cy="403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"/>
          <p:cNvGrpSpPr/>
          <p:nvPr/>
        </p:nvGrpSpPr>
        <p:grpSpPr bwMode="auto">
          <a:xfrm>
            <a:off x="555625" y="2279650"/>
            <a:ext cx="4140200" cy="663575"/>
            <a:chOff x="464" y="2126"/>
            <a:chExt cx="2608" cy="418"/>
          </a:xfrm>
        </p:grpSpPr>
        <p:sp>
          <p:nvSpPr>
            <p:cNvPr id="14359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2314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Какова размерность?</a:t>
              </a:r>
              <a:endParaRPr lang="ru-RU" sz="2400"/>
            </a:p>
          </p:txBody>
        </p:sp>
        <p:sp>
          <p:nvSpPr>
            <p:cNvPr id="14360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819650" y="2381250"/>
            <a:ext cx="23463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безразмерный!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22275" y="4035425"/>
            <a:ext cx="8147050" cy="1724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Как понимать это число?</a:t>
            </a:r>
            <a:endParaRPr lang="ru-RU" sz="2400">
              <a:solidFill>
                <a:srgbClr val="3333FF"/>
              </a:solidFill>
            </a:endParaRPr>
          </a:p>
          <a:p>
            <a:pPr marL="360680" lvl="1" indent="-186055">
              <a:buFont typeface="Arial" panose="020B0604020202020204" pitchFamily="34" charset="0"/>
              <a:buChar char="•"/>
            </a:pPr>
            <a:r>
              <a:rPr lang="ru-RU" sz="2400" b="0"/>
              <a:t>если            : увеличение     приводит к увеличению</a:t>
            </a:r>
            <a:endParaRPr lang="ru-RU" sz="2400" b="0"/>
          </a:p>
          <a:p>
            <a:pPr marL="360680" lvl="1" indent="-1860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0"/>
              <a:t>если            : увеличение     приводит к уменьшению</a:t>
            </a:r>
            <a:endParaRPr lang="en-US" sz="2400" b="0"/>
          </a:p>
          <a:p>
            <a:pPr marL="360680" lvl="1" indent="-1860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0"/>
              <a:t>если </a:t>
            </a:r>
            <a:r>
              <a:rPr lang="en-US" sz="2400" b="0"/>
              <a:t>           : </a:t>
            </a:r>
            <a:r>
              <a:rPr lang="ru-RU" sz="2400" b="0"/>
              <a:t>связь обнаружить не удалось</a:t>
            </a:r>
            <a:endParaRPr lang="ru-RU" sz="2400" b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1665288" y="4441825"/>
          <a:ext cx="8413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9" imgW="11277600" imgH="5791200" progId="Equation.3">
                  <p:embed/>
                </p:oleObj>
              </mc:Choice>
              <mc:Fallback>
                <p:oleObj name="Формула" r:id="rId9" imgW="11277600" imgH="5791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65288" y="4441825"/>
                        <a:ext cx="841375" cy="430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1665288" y="4883150"/>
          <a:ext cx="8413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1" imgW="11277600" imgH="5791200" progId="Equation.3">
                  <p:embed/>
                </p:oleObj>
              </mc:Choice>
              <mc:Fallback>
                <p:oleObj name="Формула" r:id="rId11" imgW="11277600" imgH="57912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65288" y="4883150"/>
                        <a:ext cx="841375" cy="430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1665288" y="5326063"/>
          <a:ext cx="8413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13" imgW="11277600" imgH="5791200" progId="Equation.3">
                  <p:embed/>
                </p:oleObj>
              </mc:Choice>
              <mc:Fallback>
                <p:oleObj name="Формула" r:id="rId13" imgW="11277600" imgH="57912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65288" y="5326063"/>
                        <a:ext cx="841375" cy="430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3146425" y="3116263"/>
          <a:ext cx="21859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Формула" r:id="rId15" imgW="17983200" imgH="5791200" progId="Equation.3">
                  <p:embed/>
                </p:oleObj>
              </mc:Choice>
              <mc:Fallback>
                <p:oleObj name="Формула" r:id="rId15" imgW="17983200" imgH="57912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46425" y="3116263"/>
                        <a:ext cx="2185988" cy="70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4430713" y="4445000"/>
          <a:ext cx="3524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17" imgW="3048000" imgH="3352800" progId="Equation.3">
                  <p:embed/>
                </p:oleObj>
              </mc:Choice>
              <mc:Fallback>
                <p:oleObj name="Формула" r:id="rId17" imgW="3048000" imgH="33528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0713" y="4445000"/>
                        <a:ext cx="352425" cy="388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8154988" y="4422775"/>
          <a:ext cx="3825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Формула" r:id="rId18" imgW="3352800" imgH="3962400" progId="Equation.3">
                  <p:embed/>
                </p:oleObj>
              </mc:Choice>
              <mc:Fallback>
                <p:oleObj name="Формула" r:id="rId18" imgW="3352800" imgH="39624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4988" y="4422775"/>
                        <a:ext cx="382587" cy="452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/>
        </p:nvGraphicFramePr>
        <p:xfrm>
          <a:off x="8277225" y="4875213"/>
          <a:ext cx="3841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Формула" r:id="rId19" imgW="3352800" imgH="3962400" progId="Equation.3">
                  <p:embed/>
                </p:oleObj>
              </mc:Choice>
              <mc:Fallback>
                <p:oleObj name="Формула" r:id="rId19" imgW="3352800" imgH="39624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7225" y="4875213"/>
                        <a:ext cx="384175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3"/>
          <p:cNvGraphicFramePr>
            <a:graphicFrameLocks noChangeAspect="1"/>
          </p:cNvGraphicFramePr>
          <p:nvPr/>
        </p:nvGraphicFramePr>
        <p:xfrm>
          <a:off x="4398963" y="4897438"/>
          <a:ext cx="3540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Формула" r:id="rId20" imgW="3048000" imgH="3352800" progId="Equation.3">
                  <p:embed/>
                </p:oleObj>
              </mc:Choice>
              <mc:Fallback>
                <p:oleObj name="Формула" r:id="rId20" imgW="3048000" imgH="33528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8963" y="4897438"/>
                        <a:ext cx="354012" cy="387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887538" y="5884863"/>
            <a:ext cx="49101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КОРРЕЛ(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A1:A20;B1:B20</a:t>
            </a:r>
            <a:r>
              <a:rPr lang="ru-RU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EF7F4-A46E-4629-8278-9847DD46E86C}" type="slidenum">
              <a:rPr lang="ru-RU" smtClean="0"/>
            </a:fld>
            <a:endParaRPr lang="ru-RU" smtClean="0"/>
          </a:p>
        </p:txBody>
      </p:sp>
      <p:sp>
        <p:nvSpPr>
          <p:cNvPr id="1537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Взаимосвязь рядов данных</a:t>
            </a:r>
            <a:endParaRPr lang="ru-RU" sz="30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2913" y="841375"/>
            <a:ext cx="8147050" cy="3584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Как понимать коэффициент корреляции?</a:t>
            </a:r>
            <a:endParaRPr lang="ru-RU" sz="2400">
              <a:solidFill>
                <a:srgbClr val="3333FF"/>
              </a:solidFill>
            </a:endParaRPr>
          </a:p>
          <a:p>
            <a:pPr marL="360680" lvl="1" indent="-186055">
              <a:spcBef>
                <a:spcPts val="600"/>
              </a:spcBef>
            </a:pPr>
            <a:r>
              <a:rPr lang="ru-RU" sz="2400" b="0"/>
              <a:t>                    : очень слабая корреляция</a:t>
            </a:r>
            <a:endParaRPr lang="ru-RU" sz="2400" b="0"/>
          </a:p>
          <a:p>
            <a:pPr marL="360680" lvl="1" indent="-186055">
              <a:spcBef>
                <a:spcPts val="600"/>
              </a:spcBef>
            </a:pPr>
            <a:r>
              <a:rPr lang="ru-RU" sz="2400" b="0"/>
              <a:t>                    : слабая</a:t>
            </a:r>
            <a:endParaRPr lang="ru-RU" sz="2400" b="0"/>
          </a:p>
          <a:p>
            <a:pPr marL="360680" lvl="1" indent="-186055">
              <a:spcBef>
                <a:spcPts val="600"/>
              </a:spcBef>
            </a:pPr>
            <a:r>
              <a:rPr lang="ru-RU" sz="2400" b="0"/>
              <a:t>                    : средняя</a:t>
            </a:r>
            <a:endParaRPr lang="ru-RU" sz="2400" b="0"/>
          </a:p>
          <a:p>
            <a:pPr marL="360680" lvl="1" indent="-186055">
              <a:spcBef>
                <a:spcPts val="600"/>
              </a:spcBef>
            </a:pPr>
            <a:r>
              <a:rPr lang="ru-RU" sz="2400" b="0"/>
              <a:t>                    : сильная</a:t>
            </a:r>
            <a:endParaRPr lang="ru-RU" sz="2400" b="0"/>
          </a:p>
          <a:p>
            <a:pPr marL="360680" lvl="1" indent="-186055">
              <a:spcBef>
                <a:spcPts val="600"/>
              </a:spcBef>
            </a:pPr>
            <a:r>
              <a:rPr lang="ru-RU" sz="2400" b="0"/>
              <a:t>                    : очень сильная</a:t>
            </a:r>
            <a:endParaRPr lang="ru-RU" sz="2400" b="0"/>
          </a:p>
          <a:p>
            <a:pPr marL="360680" lvl="1" indent="-186055">
              <a:spcBef>
                <a:spcPts val="600"/>
              </a:spcBef>
            </a:pPr>
            <a:r>
              <a:rPr lang="ru-RU" sz="2400" b="0"/>
              <a:t>                    : линейная зависимость           </a:t>
            </a:r>
            <a:endParaRPr lang="ru-RU" sz="2400" b="0"/>
          </a:p>
          <a:p>
            <a:pPr marL="360680" lvl="1" indent="-186055">
              <a:spcBef>
                <a:spcPts val="600"/>
              </a:spcBef>
            </a:pPr>
            <a:r>
              <a:rPr lang="ru-RU" sz="2400" b="0"/>
              <a:t>                    : линейная зависимость           </a:t>
            </a:r>
            <a:endParaRPr lang="ru-RU" sz="2400" b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98500" y="1276350"/>
          <a:ext cx="1527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1" imgW="20421600" imgH="6705600" progId="Equation.3">
                  <p:embed/>
                </p:oleObj>
              </mc:Choice>
              <mc:Fallback>
                <p:oleObj name="Формула" r:id="rId1" imgW="20421600" imgH="67056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8500" y="1276350"/>
                        <a:ext cx="1527175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389063" y="3517900"/>
          <a:ext cx="7953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3" imgW="10668000" imgH="5791200" progId="Equation.3">
                  <p:embed/>
                </p:oleObj>
              </mc:Choice>
              <mc:Fallback>
                <p:oleObj name="Формула" r:id="rId3" imgW="10668000" imgH="57912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9063" y="3517900"/>
                        <a:ext cx="795337" cy="430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848350" y="3517900"/>
          <a:ext cx="24114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5" imgW="26517600" imgH="4876800" progId="Equation.3">
                  <p:embed/>
                </p:oleObj>
              </mc:Choice>
              <mc:Fallback>
                <p:oleObj name="Формула" r:id="rId5" imgW="26517600" imgH="4876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8350" y="3517900"/>
                        <a:ext cx="2411413" cy="442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889625" y="3960813"/>
          <a:ext cx="241141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7" imgW="26517600" imgH="4876800" progId="Equation.3">
                  <p:embed/>
                </p:oleObj>
              </mc:Choice>
              <mc:Fallback>
                <p:oleObj name="Формула" r:id="rId7" imgW="26517600" imgH="48768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9625" y="3960813"/>
                        <a:ext cx="2411413" cy="442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"/>
          <p:cNvGrpSpPr/>
          <p:nvPr/>
        </p:nvGrpSpPr>
        <p:grpSpPr bwMode="auto">
          <a:xfrm>
            <a:off x="700088" y="4591050"/>
            <a:ext cx="4879975" cy="663575"/>
            <a:chOff x="464" y="2126"/>
            <a:chExt cx="3074" cy="418"/>
          </a:xfrm>
        </p:grpSpPr>
        <p:sp>
          <p:nvSpPr>
            <p:cNvPr id="15380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2780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Если           , то связи нет?</a:t>
              </a:r>
              <a:endParaRPr lang="ru-RU" sz="2400"/>
            </a:p>
          </p:txBody>
        </p:sp>
        <p:sp>
          <p:nvSpPr>
            <p:cNvPr id="15381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2220913" y="4740275"/>
          <a:ext cx="8413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9" imgW="11277600" imgH="5791200" progId="Equation.3">
                  <p:embed/>
                </p:oleObj>
              </mc:Choice>
              <mc:Fallback>
                <p:oleObj name="Формула" r:id="rId9" imgW="11277600" imgH="5791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20913" y="4740275"/>
                        <a:ext cx="841375" cy="430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/>
          <p:nvPr/>
        </p:nvGrpSpPr>
        <p:grpSpPr bwMode="auto">
          <a:xfrm>
            <a:off x="700088" y="5443538"/>
            <a:ext cx="8269287" cy="663575"/>
            <a:chOff x="464" y="2126"/>
            <a:chExt cx="5209" cy="418"/>
          </a:xfrm>
        </p:grpSpPr>
        <p:sp>
          <p:nvSpPr>
            <p:cNvPr id="15378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4915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Метод для определения линейной зависимости!</a:t>
              </a:r>
              <a:endParaRPr lang="ru-RU" sz="2400"/>
            </a:p>
          </p:txBody>
        </p:sp>
        <p:sp>
          <p:nvSpPr>
            <p:cNvPr id="15379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596900" y="1719263"/>
          <a:ext cx="17335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11" imgW="23164800" imgH="6705600" progId="Equation.3">
                  <p:embed/>
                </p:oleObj>
              </mc:Choice>
              <mc:Fallback>
                <p:oleObj name="Формула" r:id="rId11" imgW="23164800" imgH="67056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6900" y="1719263"/>
                        <a:ext cx="1733550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596900" y="2170113"/>
          <a:ext cx="1731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Формула" r:id="rId13" imgW="23164800" imgH="6705600" progId="Equation.3">
                  <p:embed/>
                </p:oleObj>
              </mc:Choice>
              <mc:Fallback>
                <p:oleObj name="Формула" r:id="rId13" imgW="23164800" imgH="67056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6900" y="2170113"/>
                        <a:ext cx="1731963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596900" y="2592388"/>
          <a:ext cx="1731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Формула" r:id="rId15" imgW="23164800" imgH="6705600" progId="Equation.3">
                  <p:embed/>
                </p:oleObj>
              </mc:Choice>
              <mc:Fallback>
                <p:oleObj name="Формула" r:id="rId15" imgW="23164800" imgH="67056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6900" y="2592388"/>
                        <a:ext cx="1731963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720725" y="3074988"/>
          <a:ext cx="14811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17" imgW="19812000" imgH="6705600" progId="Equation.3">
                  <p:embed/>
                </p:oleObj>
              </mc:Choice>
              <mc:Fallback>
                <p:oleObj name="Формула" r:id="rId17" imgW="19812000" imgH="67056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0725" y="3074988"/>
                        <a:ext cx="1481138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1206500" y="3959225"/>
          <a:ext cx="9779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19" imgW="13106400" imgH="5791200" progId="Equation.3">
                  <p:embed/>
                </p:oleObj>
              </mc:Choice>
              <mc:Fallback>
                <p:oleObj name="Формула" r:id="rId19" imgW="13106400" imgH="57912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06500" y="3959225"/>
                        <a:ext cx="977900" cy="430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BEE967-F6AF-4548-8DAD-5CDFB4CD3F8B}" type="slidenum">
              <a:rPr lang="ru-RU" smtClean="0"/>
            </a:fld>
            <a:endParaRPr lang="ru-RU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114425"/>
            <a:ext cx="8723312" cy="25590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Работа в </a:t>
            </a:r>
            <a:r>
              <a:rPr lang="en-US" sz="6000" b="1" smtClean="0">
                <a:solidFill>
                  <a:schemeClr val="accent2"/>
                </a:solidFill>
              </a:rPr>
              <a:t>Excel 2007</a:t>
            </a:r>
            <a:endParaRPr lang="ru-RU" sz="6000" b="1" smtClean="0">
              <a:solidFill>
                <a:schemeClr val="accent2"/>
              </a:solidFill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2450" y="3886200"/>
            <a:ext cx="8039100" cy="1417638"/>
          </a:xfrm>
        </p:spPr>
        <p:txBody>
          <a:bodyPr/>
          <a:lstStyle/>
          <a:p>
            <a:pPr eaLnBrk="1" hangingPunct="1"/>
            <a:r>
              <a:rPr lang="ru-RU" sz="4400" b="1" smtClean="0"/>
              <a:t>Тема 5. Восстановление </a:t>
            </a:r>
            <a:br>
              <a:rPr lang="ru-RU" sz="4400" b="1" smtClean="0"/>
            </a:br>
            <a:r>
              <a:rPr lang="ru-RU" sz="4400" b="1" smtClean="0"/>
              <a:t>          зависимостей</a:t>
            </a:r>
            <a:endParaRPr lang="ru-RU" sz="4400" b="1" smtClean="0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144463" y="6216650"/>
            <a:ext cx="417512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0" i="1"/>
              <a:t>© К.Ю. Поляков, 2009-2012</a:t>
            </a:r>
            <a:endParaRPr lang="ru-RU" sz="2400" b="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олилиния 46"/>
          <p:cNvSpPr>
            <a:spLocks noChangeArrowheads="1"/>
          </p:cNvSpPr>
          <p:nvPr/>
        </p:nvSpPr>
        <p:spPr bwMode="auto">
          <a:xfrm>
            <a:off x="698500" y="3917950"/>
            <a:ext cx="569913" cy="1649413"/>
          </a:xfrm>
          <a:custGeom>
            <a:avLst/>
            <a:gdLst>
              <a:gd name="T0" fmla="*/ 574494 w 569343"/>
              <a:gd name="T1" fmla="*/ 0 h 1650521"/>
              <a:gd name="T2" fmla="*/ 0 w 569343"/>
              <a:gd name="T3" fmla="*/ 337261 h 1650521"/>
              <a:gd name="T4" fmla="*/ 0 w 569343"/>
              <a:gd name="T5" fmla="*/ 1640575 h 1650521"/>
              <a:gd name="T6" fmla="*/ 574494 w 569343"/>
              <a:gd name="T7" fmla="*/ 1634860 h 1650521"/>
              <a:gd name="T8" fmla="*/ 574494 w 569343"/>
              <a:gd name="T9" fmla="*/ 0 h 1650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9343"/>
              <a:gd name="T16" fmla="*/ 0 h 1650521"/>
              <a:gd name="T17" fmla="*/ 569343 w 569343"/>
              <a:gd name="T18" fmla="*/ 1650521 h 1650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9343" h="1650521">
                <a:moveTo>
                  <a:pt x="569343" y="0"/>
                </a:moveTo>
                <a:lnTo>
                  <a:pt x="0" y="339306"/>
                </a:lnTo>
                <a:lnTo>
                  <a:pt x="0" y="1650521"/>
                </a:lnTo>
                <a:lnTo>
                  <a:pt x="569343" y="1644770"/>
                </a:lnTo>
                <a:lnTo>
                  <a:pt x="569343" y="0"/>
                </a:lnTo>
                <a:close/>
              </a:path>
            </a:pathLst>
          </a:custGeom>
          <a:solidFill>
            <a:srgbClr val="FFCCCC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6" name="Полилиния 45"/>
          <p:cNvSpPr>
            <a:spLocks noChangeArrowheads="1"/>
          </p:cNvSpPr>
          <p:nvPr/>
        </p:nvSpPr>
        <p:spPr bwMode="auto">
          <a:xfrm>
            <a:off x="3938588" y="3498850"/>
            <a:ext cx="768350" cy="2058988"/>
          </a:xfrm>
          <a:custGeom>
            <a:avLst/>
            <a:gdLst>
              <a:gd name="T0" fmla="*/ 0 w 768743"/>
              <a:gd name="T1" fmla="*/ 2045606 h 2059653"/>
              <a:gd name="T2" fmla="*/ 8056 w 768743"/>
              <a:gd name="T3" fmla="*/ 617473 h 2059653"/>
              <a:gd name="T4" fmla="*/ 716884 w 768743"/>
              <a:gd name="T5" fmla="*/ 0 h 2059653"/>
              <a:gd name="T6" fmla="*/ 765213 w 768743"/>
              <a:gd name="T7" fmla="*/ 2053676 h 2059653"/>
              <a:gd name="T8" fmla="*/ 0 w 768743"/>
              <a:gd name="T9" fmla="*/ 2045606 h 2059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743"/>
              <a:gd name="T16" fmla="*/ 0 h 2059653"/>
              <a:gd name="T17" fmla="*/ 768743 w 768743"/>
              <a:gd name="T18" fmla="*/ 2059653 h 20596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743" h="2059653">
                <a:moveTo>
                  <a:pt x="0" y="2051560"/>
                </a:moveTo>
                <a:cubicBezTo>
                  <a:pt x="2713" y="1574130"/>
                  <a:pt x="8474" y="1151334"/>
                  <a:pt x="8092" y="619270"/>
                </a:cubicBezTo>
                <a:lnTo>
                  <a:pt x="720191" y="0"/>
                </a:lnTo>
                <a:lnTo>
                  <a:pt x="768743" y="2059653"/>
                </a:lnTo>
                <a:lnTo>
                  <a:pt x="0" y="2051560"/>
                </a:lnTo>
                <a:close/>
              </a:path>
            </a:pathLst>
          </a:custGeom>
          <a:solidFill>
            <a:srgbClr val="FFCCCC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" name="Полилиния 44"/>
          <p:cNvSpPr>
            <a:spLocks noChangeArrowheads="1"/>
          </p:cNvSpPr>
          <p:nvPr/>
        </p:nvSpPr>
        <p:spPr bwMode="auto">
          <a:xfrm>
            <a:off x="1276350" y="3608388"/>
            <a:ext cx="2684463" cy="1951037"/>
          </a:xfrm>
          <a:custGeom>
            <a:avLst/>
            <a:gdLst>
              <a:gd name="T0" fmla="*/ 0 w 2683727"/>
              <a:gd name="T1" fmla="*/ 1947624 h 1951464"/>
              <a:gd name="T2" fmla="*/ 0 w 2683727"/>
              <a:gd name="T3" fmla="*/ 307914 h 1951464"/>
              <a:gd name="T4" fmla="*/ 596204 w 2683727"/>
              <a:gd name="T5" fmla="*/ 0 h 1951464"/>
              <a:gd name="T6" fmla="*/ 1158873 w 2683727"/>
              <a:gd name="T7" fmla="*/ 330172 h 1951464"/>
              <a:gd name="T8" fmla="*/ 1699178 w 2683727"/>
              <a:gd name="T9" fmla="*/ 571304 h 1951464"/>
              <a:gd name="T10" fmla="*/ 2254391 w 2683727"/>
              <a:gd name="T11" fmla="*/ 708566 h 1951464"/>
              <a:gd name="T12" fmla="*/ 2690363 w 2683727"/>
              <a:gd name="T13" fmla="*/ 500815 h 1951464"/>
              <a:gd name="T14" fmla="*/ 2679184 w 2683727"/>
              <a:gd name="T15" fmla="*/ 1936495 h 1951464"/>
              <a:gd name="T16" fmla="*/ 0 w 2683727"/>
              <a:gd name="T17" fmla="*/ 1947624 h 19514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83727"/>
              <a:gd name="T28" fmla="*/ 0 h 1951464"/>
              <a:gd name="T29" fmla="*/ 2683727 w 2683727"/>
              <a:gd name="T30" fmla="*/ 1951464 h 19514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83727" h="1951464">
                <a:moveTo>
                  <a:pt x="0" y="1951464"/>
                </a:moveTo>
                <a:lnTo>
                  <a:pt x="0" y="308517"/>
                </a:lnTo>
                <a:cubicBezTo>
                  <a:pt x="198244" y="205678"/>
                  <a:pt x="340732" y="9912"/>
                  <a:pt x="594732" y="0"/>
                </a:cubicBezTo>
                <a:cubicBezTo>
                  <a:pt x="789259" y="35932"/>
                  <a:pt x="968917" y="220547"/>
                  <a:pt x="1156010" y="330820"/>
                </a:cubicBezTo>
                <a:lnTo>
                  <a:pt x="1694985" y="572429"/>
                </a:lnTo>
                <a:cubicBezTo>
                  <a:pt x="1861015" y="651727"/>
                  <a:pt x="2045628" y="716156"/>
                  <a:pt x="2248829" y="709961"/>
                </a:cubicBezTo>
                <a:cubicBezTo>
                  <a:pt x="2419815" y="703767"/>
                  <a:pt x="2538761" y="571190"/>
                  <a:pt x="2683727" y="501805"/>
                </a:cubicBezTo>
                <a:lnTo>
                  <a:pt x="2672576" y="1940312"/>
                </a:lnTo>
                <a:lnTo>
                  <a:pt x="0" y="1951464"/>
                </a:lnTo>
                <a:close/>
              </a:path>
            </a:pathLst>
          </a:custGeom>
          <a:solidFill>
            <a:srgbClr val="AFFFFF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1" name="Полилиния 40"/>
          <p:cNvSpPr>
            <a:spLocks noChangeArrowheads="1"/>
          </p:cNvSpPr>
          <p:nvPr/>
        </p:nvSpPr>
        <p:spPr bwMode="auto">
          <a:xfrm>
            <a:off x="896938" y="3603625"/>
            <a:ext cx="3341687" cy="728663"/>
          </a:xfrm>
          <a:custGeom>
            <a:avLst/>
            <a:gdLst>
              <a:gd name="T0" fmla="*/ 0 w 3342011"/>
              <a:gd name="T1" fmla="*/ 548783 h 728283"/>
              <a:gd name="T2" fmla="*/ 371910 w 3342011"/>
              <a:gd name="T3" fmla="*/ 313010 h 728283"/>
              <a:gd name="T4" fmla="*/ 970199 w 3342011"/>
              <a:gd name="T5" fmla="*/ 4064 h 728283"/>
              <a:gd name="T6" fmla="*/ 1528064 w 3342011"/>
              <a:gd name="T7" fmla="*/ 337400 h 728283"/>
              <a:gd name="T8" fmla="*/ 2069762 w 3342011"/>
              <a:gd name="T9" fmla="*/ 581303 h 728283"/>
              <a:gd name="T10" fmla="*/ 2627626 w 3342011"/>
              <a:gd name="T11" fmla="*/ 719515 h 728283"/>
              <a:gd name="T12" fmla="*/ 3064218 w 3342011"/>
              <a:gd name="T13" fmla="*/ 508132 h 728283"/>
              <a:gd name="T14" fmla="*/ 3339095 w 3342011"/>
              <a:gd name="T15" fmla="*/ 264229 h 728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011"/>
              <a:gd name="T25" fmla="*/ 0 h 728283"/>
              <a:gd name="T26" fmla="*/ 3342011 w 3342011"/>
              <a:gd name="T27" fmla="*/ 728283 h 728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011" h="728283">
                <a:moveTo>
                  <a:pt x="0" y="546212"/>
                </a:moveTo>
                <a:cubicBezTo>
                  <a:pt x="105196" y="474058"/>
                  <a:pt x="210393" y="401904"/>
                  <a:pt x="372234" y="311543"/>
                </a:cubicBezTo>
                <a:cubicBezTo>
                  <a:pt x="534075" y="221182"/>
                  <a:pt x="778185" y="0"/>
                  <a:pt x="971045" y="4046"/>
                </a:cubicBezTo>
                <a:cubicBezTo>
                  <a:pt x="1163905" y="8092"/>
                  <a:pt x="1345976" y="240063"/>
                  <a:pt x="1529395" y="335819"/>
                </a:cubicBezTo>
                <a:cubicBezTo>
                  <a:pt x="1712814" y="431575"/>
                  <a:pt x="1888142" y="515192"/>
                  <a:pt x="2071561" y="578580"/>
                </a:cubicBezTo>
                <a:cubicBezTo>
                  <a:pt x="2254980" y="641968"/>
                  <a:pt x="2464025" y="728283"/>
                  <a:pt x="2629912" y="716145"/>
                </a:cubicBezTo>
                <a:cubicBezTo>
                  <a:pt x="2795799" y="704007"/>
                  <a:pt x="2948199" y="581278"/>
                  <a:pt x="3066882" y="505752"/>
                </a:cubicBezTo>
                <a:cubicBezTo>
                  <a:pt x="3185565" y="430226"/>
                  <a:pt x="3263788" y="346608"/>
                  <a:pt x="3342011" y="262991"/>
                </a:cubicBezTo>
              </a:path>
            </a:pathLst>
          </a:custGeom>
          <a:noFill/>
          <a:ln w="28575" algn="ctr">
            <a:solidFill>
              <a:srgbClr val="3333FF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640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5870E6-F137-42FF-92CA-605183D134AE}" type="slidenum">
              <a:rPr lang="ru-RU" smtClean="0"/>
            </a:fld>
            <a:endParaRPr lang="ru-RU" smtClean="0"/>
          </a:p>
        </p:txBody>
      </p:sp>
      <p:sp>
        <p:nvSpPr>
          <p:cNvPr id="1640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Восстановление зависимостей</a:t>
            </a:r>
            <a:endParaRPr lang="ru-RU" sz="300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04850" y="1296988"/>
          <a:ext cx="20653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Формула" r:id="rId1" imgW="20726400" imgH="5486400" progId="Equation.3">
                  <p:embed/>
                </p:oleObj>
              </mc:Choice>
              <mc:Fallback>
                <p:oleObj name="Формула" r:id="rId1" imgW="20726400" imgH="54864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4850" y="1296988"/>
                        <a:ext cx="2065338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Прямоугольник 5"/>
          <p:cNvSpPr>
            <a:spLocks noChangeArrowheads="1"/>
          </p:cNvSpPr>
          <p:nvPr/>
        </p:nvSpPr>
        <p:spPr bwMode="auto">
          <a:xfrm>
            <a:off x="382588" y="830263"/>
            <a:ext cx="47021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Два ряда одинаковой длины:</a:t>
            </a:r>
            <a:endParaRPr lang="ru-RU" sz="2400">
              <a:solidFill>
                <a:srgbClr val="3333FF"/>
              </a:solidFill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665538" y="1296988"/>
          <a:ext cx="21272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3" imgW="21336000" imgH="5486400" progId="Equation.3">
                  <p:embed/>
                </p:oleObj>
              </mc:Choice>
              <mc:Fallback>
                <p:oleObj name="Формула" r:id="rId3" imgW="21336000" imgH="5486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5538" y="1296988"/>
                        <a:ext cx="2127250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Прямоугольник 7"/>
          <p:cNvSpPr>
            <a:spLocks noChangeArrowheads="1"/>
          </p:cNvSpPr>
          <p:nvPr/>
        </p:nvSpPr>
        <p:spPr bwMode="auto">
          <a:xfrm>
            <a:off x="419100" y="1816100"/>
            <a:ext cx="61817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задают некоторую неизвестную функцию </a:t>
            </a:r>
            <a:endParaRPr lang="ru-RU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442075" y="1798638"/>
          <a:ext cx="13970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5" imgW="14020800" imgH="4876800" progId="Equation.3">
                  <p:embed/>
                </p:oleObj>
              </mc:Choice>
              <mc:Fallback>
                <p:oleObj name="Формула" r:id="rId5" imgW="14020800" imgH="4876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2075" y="1798638"/>
                        <a:ext cx="1397000" cy="484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51"/>
          <p:cNvGrpSpPr/>
          <p:nvPr/>
        </p:nvGrpSpPr>
        <p:grpSpPr bwMode="auto">
          <a:xfrm>
            <a:off x="431800" y="2700338"/>
            <a:ext cx="4776788" cy="3355975"/>
            <a:chOff x="431368" y="2699988"/>
            <a:chExt cx="4777995" cy="3356786"/>
          </a:xfrm>
        </p:grpSpPr>
        <p:cxnSp>
          <p:nvCxnSpPr>
            <p:cNvPr id="16408" name="Прямая со стрелкой 10"/>
            <p:cNvCxnSpPr>
              <a:cxnSpLocks noChangeShapeType="1"/>
            </p:cNvCxnSpPr>
            <p:nvPr/>
          </p:nvCxnSpPr>
          <p:spPr bwMode="auto">
            <a:xfrm flipV="1">
              <a:off x="543819" y="5549954"/>
              <a:ext cx="4665544" cy="17864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cxnSp>
          <p:nvCxnSpPr>
            <p:cNvPr id="16409" name="Прямая со стрелкой 12"/>
            <p:cNvCxnSpPr>
              <a:cxnSpLocks noChangeShapeType="1"/>
            </p:cNvCxnSpPr>
            <p:nvPr/>
          </p:nvCxnSpPr>
          <p:spPr bwMode="auto">
            <a:xfrm rot="5400000" flipH="1" flipV="1">
              <a:off x="-650861" y="4245455"/>
              <a:ext cx="3092521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sp>
          <p:nvSpPr>
            <p:cNvPr id="16410" name="Овал 13"/>
            <p:cNvSpPr>
              <a:spLocks noChangeArrowheads="1"/>
            </p:cNvSpPr>
            <p:nvPr/>
          </p:nvSpPr>
          <p:spPr bwMode="auto">
            <a:xfrm>
              <a:off x="1234446" y="3880722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6411" name="Овал 14"/>
            <p:cNvSpPr>
              <a:spLocks noChangeArrowheads="1"/>
            </p:cNvSpPr>
            <p:nvPr/>
          </p:nvSpPr>
          <p:spPr bwMode="auto">
            <a:xfrm>
              <a:off x="1828806" y="3578970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6412" name="Овал 15"/>
            <p:cNvSpPr>
              <a:spLocks noChangeArrowheads="1"/>
            </p:cNvSpPr>
            <p:nvPr/>
          </p:nvSpPr>
          <p:spPr bwMode="auto">
            <a:xfrm>
              <a:off x="2386590" y="3899010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6413" name="Овал 16"/>
            <p:cNvSpPr>
              <a:spLocks noChangeArrowheads="1"/>
            </p:cNvSpPr>
            <p:nvPr/>
          </p:nvSpPr>
          <p:spPr bwMode="auto">
            <a:xfrm>
              <a:off x="2926086" y="4132182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6414" name="Овал 17"/>
            <p:cNvSpPr>
              <a:spLocks noChangeArrowheads="1"/>
            </p:cNvSpPr>
            <p:nvPr/>
          </p:nvSpPr>
          <p:spPr bwMode="auto">
            <a:xfrm>
              <a:off x="3483870" y="4273914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6415" name="Овал 18"/>
            <p:cNvSpPr>
              <a:spLocks noChangeArrowheads="1"/>
            </p:cNvSpPr>
            <p:nvPr/>
          </p:nvSpPr>
          <p:spPr bwMode="auto">
            <a:xfrm>
              <a:off x="3909066" y="4068174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cxnSp>
          <p:nvCxnSpPr>
            <p:cNvPr id="16416" name="Прямая соединительная линия 20"/>
            <p:cNvCxnSpPr>
              <a:cxnSpLocks noChangeShapeType="1"/>
              <a:stCxn id="16410" idx="4"/>
            </p:cNvCxnSpPr>
            <p:nvPr/>
          </p:nvCxnSpPr>
          <p:spPr bwMode="auto">
            <a:xfrm rot="16200000" flipH="1">
              <a:off x="471847" y="4766610"/>
              <a:ext cx="1607957" cy="56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6417" name="Прямая соединительная линия 21"/>
            <p:cNvCxnSpPr>
              <a:cxnSpLocks noChangeShapeType="1"/>
              <a:stCxn id="16411" idx="4"/>
            </p:cNvCxnSpPr>
            <p:nvPr/>
          </p:nvCxnSpPr>
          <p:spPr bwMode="auto">
            <a:xfrm rot="5400000">
              <a:off x="913046" y="4614014"/>
              <a:ext cx="1909708" cy="400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6418" name="Прямая соединительная линия 23"/>
            <p:cNvCxnSpPr>
              <a:cxnSpLocks noChangeShapeType="1"/>
              <a:stCxn id="16412" idx="4"/>
            </p:cNvCxnSpPr>
            <p:nvPr/>
          </p:nvCxnSpPr>
          <p:spPr bwMode="auto">
            <a:xfrm rot="5400000">
              <a:off x="1630849" y="4774035"/>
              <a:ext cx="1589670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6419" name="Прямая соединительная линия 24"/>
            <p:cNvCxnSpPr>
              <a:cxnSpLocks noChangeShapeType="1"/>
              <a:stCxn id="16413" idx="4"/>
            </p:cNvCxnSpPr>
            <p:nvPr/>
          </p:nvCxnSpPr>
          <p:spPr bwMode="auto">
            <a:xfrm rot="5400000">
              <a:off x="2286931" y="4890621"/>
              <a:ext cx="1356499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6420" name="Прямая соединительная линия 25"/>
            <p:cNvCxnSpPr>
              <a:cxnSpLocks noChangeShapeType="1"/>
              <a:stCxn id="16414" idx="4"/>
            </p:cNvCxnSpPr>
            <p:nvPr/>
          </p:nvCxnSpPr>
          <p:spPr bwMode="auto">
            <a:xfrm rot="5400000">
              <a:off x="2915580" y="4961488"/>
              <a:ext cx="1214768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6421" name="Прямая соединительная линия 26"/>
            <p:cNvCxnSpPr>
              <a:cxnSpLocks noChangeShapeType="1"/>
              <a:stCxn id="16415" idx="4"/>
            </p:cNvCxnSpPr>
            <p:nvPr/>
          </p:nvCxnSpPr>
          <p:spPr bwMode="auto">
            <a:xfrm rot="5400000">
              <a:off x="3235620" y="4856332"/>
              <a:ext cx="1420509" cy="857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16392" name="Object 5"/>
            <p:cNvGraphicFramePr>
              <a:graphicFrameLocks noChangeAspect="1"/>
            </p:cNvGraphicFramePr>
            <p:nvPr/>
          </p:nvGraphicFramePr>
          <p:xfrm>
            <a:off x="1099340" y="5517924"/>
            <a:ext cx="3651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name="Формула" r:id="rId7" imgW="3657600" imgH="5181600" progId="Equation.3">
                    <p:embed/>
                  </p:oleObj>
                </mc:Choice>
                <mc:Fallback>
                  <p:oleObj name="Формула" r:id="rId7" imgW="3657600" imgH="5181600" progId="Equation.3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99340" y="5517924"/>
                          <a:ext cx="365125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6"/>
            <p:cNvGraphicFramePr>
              <a:graphicFrameLocks noChangeAspect="1"/>
            </p:cNvGraphicFramePr>
            <p:nvPr/>
          </p:nvGraphicFramePr>
          <p:xfrm>
            <a:off x="1642630" y="5518612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Формула" r:id="rId9" imgW="3962400" imgH="5181600" progId="Equation.3">
                    <p:embed/>
                  </p:oleObj>
                </mc:Choice>
                <mc:Fallback>
                  <p:oleObj name="Формула" r:id="rId9" imgW="3962400" imgH="5181600" progId="Equation.3">
                    <p:embed/>
                    <p:pic>
                      <p:nvPicPr>
                        <p:cNvPr id="0" name="Object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42630" y="5518612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4" name="Object 7"/>
            <p:cNvGraphicFramePr>
              <a:graphicFrameLocks noChangeAspect="1"/>
            </p:cNvGraphicFramePr>
            <p:nvPr/>
          </p:nvGraphicFramePr>
          <p:xfrm>
            <a:off x="3749243" y="5512262"/>
            <a:ext cx="42545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Формула" r:id="rId11" imgW="4267200" imgH="5486400" progId="Equation.3">
                    <p:embed/>
                  </p:oleObj>
                </mc:Choice>
                <mc:Fallback>
                  <p:oleObj name="Формула" r:id="rId11" imgW="4267200" imgH="5486400" progId="Equation.3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49243" y="5512262"/>
                          <a:ext cx="425450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422" name="Прямая соединительная линия 35"/>
            <p:cNvCxnSpPr>
              <a:cxnSpLocks noChangeShapeType="1"/>
              <a:stCxn id="16410" idx="2"/>
            </p:cNvCxnSpPr>
            <p:nvPr/>
          </p:nvCxnSpPr>
          <p:spPr bwMode="auto">
            <a:xfrm rot="10800000">
              <a:off x="872032" y="3915363"/>
              <a:ext cx="362414" cy="64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6423" name="Прямая соединительная линия 36"/>
            <p:cNvCxnSpPr>
              <a:cxnSpLocks noChangeShapeType="1"/>
              <a:stCxn id="16411" idx="2"/>
            </p:cNvCxnSpPr>
            <p:nvPr/>
          </p:nvCxnSpPr>
          <p:spPr bwMode="auto">
            <a:xfrm rot="10800000">
              <a:off x="872032" y="3607867"/>
              <a:ext cx="956774" cy="122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16395" name="Object 8"/>
            <p:cNvGraphicFramePr>
              <a:graphicFrameLocks noChangeAspect="1"/>
            </p:cNvGraphicFramePr>
            <p:nvPr/>
          </p:nvGraphicFramePr>
          <p:xfrm>
            <a:off x="445655" y="3672349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Формула" r:id="rId13" imgW="3962400" imgH="5181600" progId="Equation.3">
                    <p:embed/>
                  </p:oleObj>
                </mc:Choice>
                <mc:Fallback>
                  <p:oleObj name="Формула" r:id="rId13" imgW="3962400" imgH="5181600" progId="Equation.3">
                    <p:embed/>
                    <p:pic>
                      <p:nvPicPr>
                        <p:cNvPr id="0" name="Object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5655" y="3672349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6" name="Object 9"/>
            <p:cNvGraphicFramePr>
              <a:graphicFrameLocks noChangeAspect="1"/>
            </p:cNvGraphicFramePr>
            <p:nvPr/>
          </p:nvGraphicFramePr>
          <p:xfrm>
            <a:off x="431368" y="3283412"/>
            <a:ext cx="4254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Формула" r:id="rId15" imgW="4267200" imgH="5181600" progId="Equation.3">
                    <p:embed/>
                  </p:oleObj>
                </mc:Choice>
                <mc:Fallback>
                  <p:oleObj name="Формула" r:id="rId15" imgW="4267200" imgH="5181600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31368" y="3283412"/>
                          <a:ext cx="425450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10"/>
          <p:cNvGraphicFramePr>
            <a:graphicFrameLocks noChangeAspect="1"/>
          </p:cNvGraphicFramePr>
          <p:nvPr/>
        </p:nvGraphicFramePr>
        <p:xfrm>
          <a:off x="2168525" y="3222625"/>
          <a:ext cx="13970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7" imgW="14020800" imgH="4876800" progId="Equation.3">
                  <p:embed/>
                </p:oleObj>
              </mc:Choice>
              <mc:Fallback>
                <p:oleObj name="Формула" r:id="rId17" imgW="14020800" imgH="48768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8525" y="3222625"/>
                        <a:ext cx="1397000" cy="484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4913313" y="2535238"/>
            <a:ext cx="3922712" cy="3201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Зачем:</a:t>
            </a:r>
            <a:endParaRPr lang="ru-RU" sz="2400">
              <a:solidFill>
                <a:srgbClr val="3333FF"/>
              </a:solidFill>
            </a:endParaRPr>
          </a:p>
          <a:p>
            <a:pPr marL="360680" lvl="1" indent="-180975">
              <a:buFont typeface="Arial" panose="020B0604020202020204" pitchFamily="34" charset="0"/>
              <a:buChar char="•"/>
            </a:pPr>
            <a:r>
              <a:rPr lang="ru-RU" sz="2400" b="0"/>
              <a:t>найти     в промежу-точных точках</a:t>
            </a:r>
            <a:br>
              <a:rPr lang="ru-RU" sz="2400" b="0"/>
            </a:br>
            <a:r>
              <a:rPr lang="ru-RU" sz="2400" b="0" i="1"/>
              <a:t>(интерполяция)</a:t>
            </a:r>
            <a:endParaRPr lang="ru-RU" sz="2400" b="0" i="1"/>
          </a:p>
          <a:p>
            <a:pPr marL="360680" lvl="1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0"/>
              <a:t>найти     вне диапазона измерений</a:t>
            </a:r>
            <a:br>
              <a:rPr lang="ru-RU" sz="2400" b="0"/>
            </a:br>
            <a:r>
              <a:rPr lang="ru-RU" sz="2400" b="0" i="1"/>
              <a:t>(экстраполяция,  </a:t>
            </a:r>
            <a:br>
              <a:rPr lang="ru-RU" sz="2400" b="0" i="1"/>
            </a:br>
            <a:r>
              <a:rPr lang="ru-RU" sz="2400" b="0" i="1"/>
              <a:t>  прогнозирование)</a:t>
            </a:r>
            <a:endParaRPr lang="ru-RU" sz="2400" b="0" i="1"/>
          </a:p>
        </p:txBody>
      </p:sp>
      <p:graphicFrame>
        <p:nvGraphicFramePr>
          <p:cNvPr id="50" name="Object 11"/>
          <p:cNvGraphicFramePr>
            <a:graphicFrameLocks noChangeAspect="1"/>
          </p:cNvGraphicFramePr>
          <p:nvPr/>
        </p:nvGraphicFramePr>
        <p:xfrm>
          <a:off x="6224588" y="2952750"/>
          <a:ext cx="333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Формула" r:id="rId18" imgW="3352800" imgH="3962400" progId="Equation.3">
                  <p:embed/>
                </p:oleObj>
              </mc:Choice>
              <mc:Fallback>
                <p:oleObj name="Формула" r:id="rId18" imgW="3352800" imgH="39624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24588" y="2952750"/>
                        <a:ext cx="333375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2"/>
          <p:cNvGraphicFramePr>
            <a:graphicFrameLocks noChangeAspect="1"/>
          </p:cNvGraphicFramePr>
          <p:nvPr/>
        </p:nvGraphicFramePr>
        <p:xfrm>
          <a:off x="6215063" y="4206875"/>
          <a:ext cx="333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Формула" r:id="rId20" imgW="3352800" imgH="3962400" progId="Equation.3">
                  <p:embed/>
                </p:oleObj>
              </mc:Choice>
              <mc:Fallback>
                <p:oleObj name="Формула" r:id="rId20" imgW="3352800" imgH="39624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15063" y="4206875"/>
                        <a:ext cx="333375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45" grpId="1" animBg="1"/>
      <p:bldP spid="41" grpId="0" animBg="1"/>
      <p:bldP spid="4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>
            <a:spLocks noChangeArrowheads="1"/>
          </p:cNvSpPr>
          <p:nvPr/>
        </p:nvSpPr>
        <p:spPr bwMode="auto">
          <a:xfrm>
            <a:off x="2611438" y="1939925"/>
            <a:ext cx="3343275" cy="727075"/>
          </a:xfrm>
          <a:custGeom>
            <a:avLst/>
            <a:gdLst>
              <a:gd name="T0" fmla="*/ 0 w 3342011"/>
              <a:gd name="T1" fmla="*/ 538114 h 728283"/>
              <a:gd name="T2" fmla="*/ 373503 w 3342011"/>
              <a:gd name="T3" fmla="*/ 306923 h 728283"/>
              <a:gd name="T4" fmla="*/ 974358 w 3342011"/>
              <a:gd name="T5" fmla="*/ 3983 h 728283"/>
              <a:gd name="T6" fmla="*/ 1534614 w 3342011"/>
              <a:gd name="T7" fmla="*/ 330840 h 728283"/>
              <a:gd name="T8" fmla="*/ 2078628 w 3342011"/>
              <a:gd name="T9" fmla="*/ 570000 h 728283"/>
              <a:gd name="T10" fmla="*/ 2638885 w 3342011"/>
              <a:gd name="T11" fmla="*/ 705525 h 728283"/>
              <a:gd name="T12" fmla="*/ 3077342 w 3342011"/>
              <a:gd name="T13" fmla="*/ 498251 h 728283"/>
              <a:gd name="T14" fmla="*/ 3353407 w 3342011"/>
              <a:gd name="T15" fmla="*/ 259092 h 728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011"/>
              <a:gd name="T25" fmla="*/ 0 h 728283"/>
              <a:gd name="T26" fmla="*/ 3342011 w 3342011"/>
              <a:gd name="T27" fmla="*/ 728283 h 728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011" h="728283">
                <a:moveTo>
                  <a:pt x="0" y="546212"/>
                </a:moveTo>
                <a:cubicBezTo>
                  <a:pt x="105196" y="474058"/>
                  <a:pt x="210393" y="401904"/>
                  <a:pt x="372234" y="311543"/>
                </a:cubicBezTo>
                <a:cubicBezTo>
                  <a:pt x="534075" y="221182"/>
                  <a:pt x="778185" y="0"/>
                  <a:pt x="971045" y="4046"/>
                </a:cubicBezTo>
                <a:cubicBezTo>
                  <a:pt x="1163905" y="8092"/>
                  <a:pt x="1345976" y="240063"/>
                  <a:pt x="1529395" y="335819"/>
                </a:cubicBezTo>
                <a:cubicBezTo>
                  <a:pt x="1712814" y="431575"/>
                  <a:pt x="1888142" y="515192"/>
                  <a:pt x="2071561" y="578580"/>
                </a:cubicBezTo>
                <a:cubicBezTo>
                  <a:pt x="2254980" y="641968"/>
                  <a:pt x="2464025" y="728283"/>
                  <a:pt x="2629912" y="716145"/>
                </a:cubicBezTo>
                <a:cubicBezTo>
                  <a:pt x="2795799" y="704007"/>
                  <a:pt x="2948199" y="581278"/>
                  <a:pt x="3066882" y="505752"/>
                </a:cubicBezTo>
                <a:cubicBezTo>
                  <a:pt x="3185565" y="430226"/>
                  <a:pt x="3263788" y="346608"/>
                  <a:pt x="3342011" y="262991"/>
                </a:cubicBezTo>
              </a:path>
            </a:pathLst>
          </a:custGeom>
          <a:noFill/>
          <a:ln w="28575" algn="ctr">
            <a:solidFill>
              <a:srgbClr val="3333FF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1B839-95D5-4A68-990B-73B1949003E0}" type="slidenum">
              <a:rPr lang="ru-RU" smtClean="0"/>
            </a:fld>
            <a:endParaRPr lang="ru-RU" smtClean="0"/>
          </a:p>
        </p:txBody>
      </p:sp>
      <p:sp>
        <p:nvSpPr>
          <p:cNvPr id="1741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Какое решение нам нужно?</a:t>
            </a:r>
            <a:endParaRPr lang="ru-RU" sz="3000"/>
          </a:p>
        </p:txBody>
      </p:sp>
      <p:sp>
        <p:nvSpPr>
          <p:cNvPr id="9" name="Полилиния 8"/>
          <p:cNvSpPr>
            <a:spLocks noChangeArrowheads="1"/>
          </p:cNvSpPr>
          <p:nvPr/>
        </p:nvSpPr>
        <p:spPr bwMode="auto">
          <a:xfrm>
            <a:off x="2611438" y="1181100"/>
            <a:ext cx="3343275" cy="2079625"/>
          </a:xfrm>
          <a:custGeom>
            <a:avLst/>
            <a:gdLst>
              <a:gd name="T0" fmla="*/ 0 w 3342011"/>
              <a:gd name="T1" fmla="*/ 1316764 h 2079183"/>
              <a:gd name="T2" fmla="*/ 162478 w 3342011"/>
              <a:gd name="T3" fmla="*/ 2027764 h 2079183"/>
              <a:gd name="T4" fmla="*/ 373503 w 3342011"/>
              <a:gd name="T5" fmla="*/ 1081645 h 2079183"/>
              <a:gd name="T6" fmla="*/ 657324 w 3342011"/>
              <a:gd name="T7" fmla="*/ 51349 h 2079183"/>
              <a:gd name="T8" fmla="*/ 974358 w 3342011"/>
              <a:gd name="T9" fmla="*/ 773554 h 2079183"/>
              <a:gd name="T10" fmla="*/ 1234642 w 3342011"/>
              <a:gd name="T11" fmla="*/ 2027763 h 2079183"/>
              <a:gd name="T12" fmla="*/ 1534614 w 3342011"/>
              <a:gd name="T13" fmla="*/ 1105966 h 2079183"/>
              <a:gd name="T14" fmla="*/ 1853193 w 3342011"/>
              <a:gd name="T15" fmla="*/ 1708655 h 2079183"/>
              <a:gd name="T16" fmla="*/ 2078628 w 3342011"/>
              <a:gd name="T17" fmla="*/ 1349194 h 2079183"/>
              <a:gd name="T18" fmla="*/ 2409888 w 3342011"/>
              <a:gd name="T19" fmla="*/ 1801300 h 2079183"/>
              <a:gd name="T20" fmla="*/ 2638885 w 3342011"/>
              <a:gd name="T21" fmla="*/ 1487021 h 2079183"/>
              <a:gd name="T22" fmla="*/ 2842872 w 3342011"/>
              <a:gd name="T23" fmla="*/ 174872 h 2079183"/>
              <a:gd name="T24" fmla="*/ 3077342 w 3342011"/>
              <a:gd name="T25" fmla="*/ 1276223 h 2079183"/>
              <a:gd name="T26" fmla="*/ 3353407 w 3342011"/>
              <a:gd name="T27" fmla="*/ 1032996 h 20791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42011"/>
              <a:gd name="T43" fmla="*/ 0 h 2079183"/>
              <a:gd name="T44" fmla="*/ 3342011 w 3342011"/>
              <a:gd name="T45" fmla="*/ 2079183 h 207918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42011" h="2079183">
                <a:moveTo>
                  <a:pt x="0" y="1314244"/>
                </a:moveTo>
                <a:cubicBezTo>
                  <a:pt x="26988" y="1293817"/>
                  <a:pt x="99890" y="2063000"/>
                  <a:pt x="161929" y="2023888"/>
                </a:cubicBezTo>
                <a:cubicBezTo>
                  <a:pt x="223968" y="1984776"/>
                  <a:pt x="290041" y="1269647"/>
                  <a:pt x="372234" y="1079575"/>
                </a:cubicBezTo>
                <a:cubicBezTo>
                  <a:pt x="481415" y="1011202"/>
                  <a:pt x="555287" y="102500"/>
                  <a:pt x="655089" y="51250"/>
                </a:cubicBezTo>
                <a:cubicBezTo>
                  <a:pt x="754891" y="0"/>
                  <a:pt x="875153" y="443305"/>
                  <a:pt x="971045" y="772078"/>
                </a:cubicBezTo>
                <a:cubicBezTo>
                  <a:pt x="1066937" y="1100851"/>
                  <a:pt x="1137384" y="1968591"/>
                  <a:pt x="1230442" y="2023887"/>
                </a:cubicBezTo>
                <a:cubicBezTo>
                  <a:pt x="1323500" y="2079183"/>
                  <a:pt x="1426654" y="1156934"/>
                  <a:pt x="1529395" y="1103851"/>
                </a:cubicBezTo>
                <a:cubicBezTo>
                  <a:pt x="1632136" y="1050768"/>
                  <a:pt x="1756530" y="1664928"/>
                  <a:pt x="1846891" y="1705388"/>
                </a:cubicBezTo>
                <a:cubicBezTo>
                  <a:pt x="1937252" y="1745848"/>
                  <a:pt x="1979094" y="1331201"/>
                  <a:pt x="2071561" y="1346612"/>
                </a:cubicBezTo>
                <a:cubicBezTo>
                  <a:pt x="2164028" y="1362023"/>
                  <a:pt x="2308638" y="1774929"/>
                  <a:pt x="2401696" y="1797856"/>
                </a:cubicBezTo>
                <a:cubicBezTo>
                  <a:pt x="2494755" y="1820784"/>
                  <a:pt x="2557993" y="1754730"/>
                  <a:pt x="2629912" y="1484177"/>
                </a:cubicBezTo>
                <a:cubicBezTo>
                  <a:pt x="2701831" y="1213624"/>
                  <a:pt x="2760382" y="209604"/>
                  <a:pt x="2833210" y="174539"/>
                </a:cubicBezTo>
                <a:cubicBezTo>
                  <a:pt x="2906038" y="139474"/>
                  <a:pt x="2982082" y="1131037"/>
                  <a:pt x="3066882" y="1273784"/>
                </a:cubicBezTo>
                <a:cubicBezTo>
                  <a:pt x="3151682" y="1416531"/>
                  <a:pt x="3263788" y="1114640"/>
                  <a:pt x="3342011" y="1031023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17422" name="Группа 37"/>
          <p:cNvGrpSpPr/>
          <p:nvPr/>
        </p:nvGrpSpPr>
        <p:grpSpPr bwMode="auto">
          <a:xfrm>
            <a:off x="2147888" y="1046163"/>
            <a:ext cx="4776787" cy="3355975"/>
            <a:chOff x="2147153" y="1045849"/>
            <a:chExt cx="4777995" cy="3356786"/>
          </a:xfrm>
        </p:grpSpPr>
        <p:cxnSp>
          <p:nvCxnSpPr>
            <p:cNvPr id="17427" name="Прямая со стрелкой 9"/>
            <p:cNvCxnSpPr>
              <a:cxnSpLocks noChangeShapeType="1"/>
            </p:cNvCxnSpPr>
            <p:nvPr/>
          </p:nvCxnSpPr>
          <p:spPr bwMode="auto">
            <a:xfrm flipV="1">
              <a:off x="2259604" y="3895815"/>
              <a:ext cx="4665544" cy="17864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cxnSp>
          <p:nvCxnSpPr>
            <p:cNvPr id="17428" name="Прямая со стрелкой 10"/>
            <p:cNvCxnSpPr>
              <a:cxnSpLocks noChangeShapeType="1"/>
            </p:cNvCxnSpPr>
            <p:nvPr/>
          </p:nvCxnSpPr>
          <p:spPr bwMode="auto">
            <a:xfrm rot="5400000" flipH="1" flipV="1">
              <a:off x="1064924" y="2591316"/>
              <a:ext cx="3092521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sp>
          <p:nvSpPr>
            <p:cNvPr id="17429" name="Овал 11"/>
            <p:cNvSpPr>
              <a:spLocks noChangeArrowheads="1"/>
            </p:cNvSpPr>
            <p:nvPr/>
          </p:nvSpPr>
          <p:spPr bwMode="auto">
            <a:xfrm>
              <a:off x="2950231" y="2226583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7430" name="Овал 12"/>
            <p:cNvSpPr>
              <a:spLocks noChangeArrowheads="1"/>
            </p:cNvSpPr>
            <p:nvPr/>
          </p:nvSpPr>
          <p:spPr bwMode="auto">
            <a:xfrm>
              <a:off x="3544591" y="1924831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7431" name="Овал 13"/>
            <p:cNvSpPr>
              <a:spLocks noChangeArrowheads="1"/>
            </p:cNvSpPr>
            <p:nvPr/>
          </p:nvSpPr>
          <p:spPr bwMode="auto">
            <a:xfrm>
              <a:off x="4102375" y="2244871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7432" name="Овал 14"/>
            <p:cNvSpPr>
              <a:spLocks noChangeArrowheads="1"/>
            </p:cNvSpPr>
            <p:nvPr/>
          </p:nvSpPr>
          <p:spPr bwMode="auto">
            <a:xfrm>
              <a:off x="4641871" y="2478043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7433" name="Овал 15"/>
            <p:cNvSpPr>
              <a:spLocks noChangeArrowheads="1"/>
            </p:cNvSpPr>
            <p:nvPr/>
          </p:nvSpPr>
          <p:spPr bwMode="auto">
            <a:xfrm>
              <a:off x="5199655" y="2619775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7434" name="Овал 16"/>
            <p:cNvSpPr>
              <a:spLocks noChangeArrowheads="1"/>
            </p:cNvSpPr>
            <p:nvPr/>
          </p:nvSpPr>
          <p:spPr bwMode="auto">
            <a:xfrm>
              <a:off x="5624851" y="2414035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cxnSp>
          <p:nvCxnSpPr>
            <p:cNvPr id="17435" name="Прямая соединительная линия 17"/>
            <p:cNvCxnSpPr>
              <a:cxnSpLocks noChangeShapeType="1"/>
              <a:stCxn id="17429" idx="4"/>
            </p:cNvCxnSpPr>
            <p:nvPr/>
          </p:nvCxnSpPr>
          <p:spPr bwMode="auto">
            <a:xfrm rot="16200000" flipH="1">
              <a:off x="2187632" y="3112471"/>
              <a:ext cx="1607957" cy="56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7436" name="Прямая соединительная линия 18"/>
            <p:cNvCxnSpPr>
              <a:cxnSpLocks noChangeShapeType="1"/>
              <a:stCxn id="17430" idx="4"/>
            </p:cNvCxnSpPr>
            <p:nvPr/>
          </p:nvCxnSpPr>
          <p:spPr bwMode="auto">
            <a:xfrm rot="5400000">
              <a:off x="2628831" y="2959875"/>
              <a:ext cx="1909708" cy="400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7437" name="Прямая соединительная линия 19"/>
            <p:cNvCxnSpPr>
              <a:cxnSpLocks noChangeShapeType="1"/>
              <a:stCxn id="17431" idx="4"/>
            </p:cNvCxnSpPr>
            <p:nvPr/>
          </p:nvCxnSpPr>
          <p:spPr bwMode="auto">
            <a:xfrm rot="5400000">
              <a:off x="3346634" y="3119896"/>
              <a:ext cx="1589670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7438" name="Прямая соединительная линия 20"/>
            <p:cNvCxnSpPr>
              <a:cxnSpLocks noChangeShapeType="1"/>
              <a:stCxn id="17432" idx="4"/>
            </p:cNvCxnSpPr>
            <p:nvPr/>
          </p:nvCxnSpPr>
          <p:spPr bwMode="auto">
            <a:xfrm rot="5400000">
              <a:off x="4002716" y="3236482"/>
              <a:ext cx="1356499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7439" name="Прямая соединительная линия 21"/>
            <p:cNvCxnSpPr>
              <a:cxnSpLocks noChangeShapeType="1"/>
              <a:stCxn id="17433" idx="4"/>
            </p:cNvCxnSpPr>
            <p:nvPr/>
          </p:nvCxnSpPr>
          <p:spPr bwMode="auto">
            <a:xfrm rot="5400000">
              <a:off x="4631365" y="3307349"/>
              <a:ext cx="1214768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7440" name="Прямая соединительная линия 22"/>
            <p:cNvCxnSpPr>
              <a:cxnSpLocks noChangeShapeType="1"/>
              <a:stCxn id="17434" idx="4"/>
            </p:cNvCxnSpPr>
            <p:nvPr/>
          </p:nvCxnSpPr>
          <p:spPr bwMode="auto">
            <a:xfrm rot="5400000">
              <a:off x="4951405" y="3202193"/>
              <a:ext cx="1420509" cy="857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17412" name="Object 4"/>
            <p:cNvGraphicFramePr>
              <a:graphicFrameLocks noChangeAspect="1"/>
            </p:cNvGraphicFramePr>
            <p:nvPr/>
          </p:nvGraphicFramePr>
          <p:xfrm>
            <a:off x="2815125" y="3863785"/>
            <a:ext cx="3651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1" imgW="3657600" imgH="5181600" progId="Equation.3">
                    <p:embed/>
                  </p:oleObj>
                </mc:Choice>
                <mc:Fallback>
                  <p:oleObj name="Формула" r:id="rId1" imgW="3657600" imgH="5181600" progId="Equation.3">
                    <p:embed/>
                    <p:pic>
                      <p:nvPicPr>
                        <p:cNvPr id="0" name="Object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815125" y="3863785"/>
                          <a:ext cx="365125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3" name="Object 3"/>
            <p:cNvGraphicFramePr>
              <a:graphicFrameLocks noChangeAspect="1"/>
            </p:cNvGraphicFramePr>
            <p:nvPr/>
          </p:nvGraphicFramePr>
          <p:xfrm>
            <a:off x="3358415" y="3864473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3" imgW="3962400" imgH="5181600" progId="Equation.3">
                    <p:embed/>
                  </p:oleObj>
                </mc:Choice>
                <mc:Fallback>
                  <p:oleObj name="Формула" r:id="rId3" imgW="3962400" imgH="5181600" progId="Equation.3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58415" y="3864473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4" name="Object 4"/>
            <p:cNvGraphicFramePr>
              <a:graphicFrameLocks noChangeAspect="1"/>
            </p:cNvGraphicFramePr>
            <p:nvPr/>
          </p:nvGraphicFramePr>
          <p:xfrm>
            <a:off x="5465028" y="3858123"/>
            <a:ext cx="42545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Формула" r:id="rId5" imgW="4267200" imgH="5486400" progId="Equation.3">
                    <p:embed/>
                  </p:oleObj>
                </mc:Choice>
                <mc:Fallback>
                  <p:oleObj name="Формула" r:id="rId5" imgW="4267200" imgH="5486400" progId="Equation.3">
                    <p:embed/>
                    <p:pic>
                      <p:nvPicPr>
                        <p:cNvPr id="0" name="Изображение 174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65028" y="3858123"/>
                          <a:ext cx="425450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441" name="Прямая соединительная линия 26"/>
            <p:cNvCxnSpPr>
              <a:cxnSpLocks noChangeShapeType="1"/>
              <a:stCxn id="17429" idx="2"/>
            </p:cNvCxnSpPr>
            <p:nvPr/>
          </p:nvCxnSpPr>
          <p:spPr bwMode="auto">
            <a:xfrm rot="10800000">
              <a:off x="2587817" y="2261224"/>
              <a:ext cx="362414" cy="64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7442" name="Прямая соединительная линия 27"/>
            <p:cNvCxnSpPr>
              <a:cxnSpLocks noChangeShapeType="1"/>
              <a:stCxn id="17430" idx="2"/>
            </p:cNvCxnSpPr>
            <p:nvPr/>
          </p:nvCxnSpPr>
          <p:spPr bwMode="auto">
            <a:xfrm rot="10800000">
              <a:off x="2587817" y="1953728"/>
              <a:ext cx="956774" cy="122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17415" name="Object 5"/>
            <p:cNvGraphicFramePr>
              <a:graphicFrameLocks noChangeAspect="1"/>
            </p:cNvGraphicFramePr>
            <p:nvPr/>
          </p:nvGraphicFramePr>
          <p:xfrm>
            <a:off x="2161440" y="2018210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7" imgW="3962400" imgH="5181600" progId="Equation.3">
                    <p:embed/>
                  </p:oleObj>
                </mc:Choice>
                <mc:Fallback>
                  <p:oleObj name="Формула" r:id="rId7" imgW="3962400" imgH="5181600" progId="Equation.3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61440" y="2018210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6"/>
            <p:cNvGraphicFramePr>
              <a:graphicFrameLocks noChangeAspect="1"/>
            </p:cNvGraphicFramePr>
            <p:nvPr/>
          </p:nvGraphicFramePr>
          <p:xfrm>
            <a:off x="2147153" y="1629273"/>
            <a:ext cx="4254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Формула" r:id="rId9" imgW="4267200" imgH="5181600" progId="Equation.3">
                    <p:embed/>
                  </p:oleObj>
                </mc:Choice>
                <mc:Fallback>
                  <p:oleObj name="Формула" r:id="rId9" imgW="4267200" imgH="5181600" progId="Equation.3">
                    <p:embed/>
                    <p:pic>
                      <p:nvPicPr>
                        <p:cNvPr id="0" name="Object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47153" y="1629273"/>
                          <a:ext cx="425450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3787775" y="1624013"/>
          <a:ext cx="11223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11" imgW="14325600" imgH="5181600" progId="Equation.3">
                  <p:embed/>
                </p:oleObj>
              </mc:Choice>
              <mc:Fallback>
                <p:oleObj name="Формула" r:id="rId11" imgW="14325600" imgH="51816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7775" y="1624013"/>
                        <a:ext cx="1122363" cy="403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5575300" y="1139825"/>
          <a:ext cx="11445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13" imgW="14630400" imgH="5181600" progId="Equation.3">
                  <p:embed/>
                </p:oleObj>
              </mc:Choice>
              <mc:Fallback>
                <p:oleObj name="Формула" r:id="rId13" imgW="14630400" imgH="51816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75300" y="1139825"/>
                        <a:ext cx="1144588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/>
          <p:nvPr/>
        </p:nvGrpSpPr>
        <p:grpSpPr bwMode="auto">
          <a:xfrm>
            <a:off x="1316038" y="4487863"/>
            <a:ext cx="6883400" cy="936625"/>
            <a:chOff x="464" y="2126"/>
            <a:chExt cx="4336" cy="590"/>
          </a:xfrm>
        </p:grpSpPr>
        <p:sp>
          <p:nvSpPr>
            <p:cNvPr id="17425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4042" cy="523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Через заданный набор точек проходит </a:t>
              </a:r>
              <a:br>
                <a:rPr lang="ru-RU" sz="2400"/>
              </a:br>
              <a:r>
                <a:rPr lang="ru-RU" sz="2400"/>
                <a:t>  бесконечно много разных кривых!</a:t>
              </a:r>
              <a:endParaRPr lang="ru-RU" sz="2400"/>
            </a:p>
          </p:txBody>
        </p:sp>
        <p:sp>
          <p:nvSpPr>
            <p:cNvPr id="17426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971550" y="5575300"/>
            <a:ext cx="7412038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Вывод: </a:t>
            </a:r>
            <a:r>
              <a:rPr lang="ru-RU" sz="2400" b="0"/>
              <a:t>задача </a:t>
            </a:r>
            <a:r>
              <a:rPr lang="ru-RU" sz="2400"/>
              <a:t>некорректна</a:t>
            </a:r>
            <a:r>
              <a:rPr lang="ru-RU" sz="2400" b="0"/>
              <a:t>, поскольку решение </a:t>
            </a:r>
            <a:br>
              <a:rPr lang="ru-RU" sz="2400" b="0"/>
            </a:br>
            <a:r>
              <a:rPr lang="ru-RU" sz="2400" b="0"/>
              <a:t>               неединственно.</a:t>
            </a:r>
            <a:endParaRPr lang="ru-RU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 animBg="1"/>
      <p:bldP spid="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98C3AC-942F-424D-A15A-DD505C15EB11}" type="slidenum">
              <a:rPr lang="ru-RU" smtClean="0"/>
            </a:fld>
            <a:endParaRPr lang="ru-RU" smtClean="0"/>
          </a:p>
        </p:txBody>
      </p:sp>
      <p:sp>
        <p:nvSpPr>
          <p:cNvPr id="1844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Восстановление зависимостей</a:t>
            </a:r>
            <a:endParaRPr lang="ru-RU" sz="3000"/>
          </a:p>
        </p:txBody>
      </p:sp>
      <p:grpSp>
        <p:nvGrpSpPr>
          <p:cNvPr id="18448" name="Группа 45"/>
          <p:cNvGrpSpPr/>
          <p:nvPr/>
        </p:nvGrpSpPr>
        <p:grpSpPr bwMode="auto">
          <a:xfrm>
            <a:off x="258763" y="1493838"/>
            <a:ext cx="4295775" cy="3355975"/>
            <a:chOff x="259457" y="1493491"/>
            <a:chExt cx="4294742" cy="3356786"/>
          </a:xfrm>
        </p:grpSpPr>
        <p:cxnSp>
          <p:nvCxnSpPr>
            <p:cNvPr id="18458" name="Прямая со стрелкой 6"/>
            <p:cNvCxnSpPr>
              <a:cxnSpLocks noChangeShapeType="1"/>
            </p:cNvCxnSpPr>
            <p:nvPr/>
          </p:nvCxnSpPr>
          <p:spPr bwMode="auto">
            <a:xfrm flipV="1">
              <a:off x="371908" y="4341548"/>
              <a:ext cx="4182291" cy="1977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cxnSp>
          <p:nvCxnSpPr>
            <p:cNvPr id="18459" name="Прямая со стрелкой 7"/>
            <p:cNvCxnSpPr>
              <a:cxnSpLocks noChangeShapeType="1"/>
            </p:cNvCxnSpPr>
            <p:nvPr/>
          </p:nvCxnSpPr>
          <p:spPr bwMode="auto">
            <a:xfrm rot="5400000" flipH="1" flipV="1">
              <a:off x="-822772" y="3038958"/>
              <a:ext cx="3092521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sp>
          <p:nvSpPr>
            <p:cNvPr id="18460" name="Овал 8"/>
            <p:cNvSpPr>
              <a:spLocks noChangeArrowheads="1"/>
            </p:cNvSpPr>
            <p:nvPr/>
          </p:nvSpPr>
          <p:spPr bwMode="auto">
            <a:xfrm>
              <a:off x="1062535" y="2674225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8461" name="Овал 9"/>
            <p:cNvSpPr>
              <a:spLocks noChangeArrowheads="1"/>
            </p:cNvSpPr>
            <p:nvPr/>
          </p:nvSpPr>
          <p:spPr bwMode="auto">
            <a:xfrm>
              <a:off x="1656895" y="2372473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8462" name="Овал 10"/>
            <p:cNvSpPr>
              <a:spLocks noChangeArrowheads="1"/>
            </p:cNvSpPr>
            <p:nvPr/>
          </p:nvSpPr>
          <p:spPr bwMode="auto">
            <a:xfrm>
              <a:off x="2214679" y="2692513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8463" name="Овал 11"/>
            <p:cNvSpPr>
              <a:spLocks noChangeArrowheads="1"/>
            </p:cNvSpPr>
            <p:nvPr/>
          </p:nvSpPr>
          <p:spPr bwMode="auto">
            <a:xfrm>
              <a:off x="2754175" y="2925685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8464" name="Овал 12"/>
            <p:cNvSpPr>
              <a:spLocks noChangeArrowheads="1"/>
            </p:cNvSpPr>
            <p:nvPr/>
          </p:nvSpPr>
          <p:spPr bwMode="auto">
            <a:xfrm>
              <a:off x="3311959" y="3067417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8465" name="Овал 13"/>
            <p:cNvSpPr>
              <a:spLocks noChangeArrowheads="1"/>
            </p:cNvSpPr>
            <p:nvPr/>
          </p:nvSpPr>
          <p:spPr bwMode="auto">
            <a:xfrm>
              <a:off x="3737155" y="2861677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cxnSp>
          <p:nvCxnSpPr>
            <p:cNvPr id="18466" name="Прямая соединительная линия 14"/>
            <p:cNvCxnSpPr>
              <a:cxnSpLocks noChangeShapeType="1"/>
              <a:stCxn id="18460" idx="4"/>
            </p:cNvCxnSpPr>
            <p:nvPr/>
          </p:nvCxnSpPr>
          <p:spPr bwMode="auto">
            <a:xfrm rot="16200000" flipH="1">
              <a:off x="299936" y="3560113"/>
              <a:ext cx="1607957" cy="56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8467" name="Прямая соединительная линия 15"/>
            <p:cNvCxnSpPr>
              <a:cxnSpLocks noChangeShapeType="1"/>
              <a:stCxn id="18461" idx="4"/>
            </p:cNvCxnSpPr>
            <p:nvPr/>
          </p:nvCxnSpPr>
          <p:spPr bwMode="auto">
            <a:xfrm rot="5400000">
              <a:off x="741135" y="3407517"/>
              <a:ext cx="1909708" cy="400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8468" name="Прямая соединительная линия 16"/>
            <p:cNvCxnSpPr>
              <a:cxnSpLocks noChangeShapeType="1"/>
              <a:stCxn id="18462" idx="4"/>
            </p:cNvCxnSpPr>
            <p:nvPr/>
          </p:nvCxnSpPr>
          <p:spPr bwMode="auto">
            <a:xfrm rot="5400000">
              <a:off x="1458938" y="3567538"/>
              <a:ext cx="1589670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8469" name="Прямая соединительная линия 17"/>
            <p:cNvCxnSpPr>
              <a:cxnSpLocks noChangeShapeType="1"/>
              <a:stCxn id="18463" idx="4"/>
            </p:cNvCxnSpPr>
            <p:nvPr/>
          </p:nvCxnSpPr>
          <p:spPr bwMode="auto">
            <a:xfrm rot="5400000">
              <a:off x="2115020" y="3684124"/>
              <a:ext cx="1356499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8470" name="Прямая соединительная линия 18"/>
            <p:cNvCxnSpPr>
              <a:cxnSpLocks noChangeShapeType="1"/>
              <a:stCxn id="18464" idx="4"/>
            </p:cNvCxnSpPr>
            <p:nvPr/>
          </p:nvCxnSpPr>
          <p:spPr bwMode="auto">
            <a:xfrm rot="5400000">
              <a:off x="2743669" y="3754991"/>
              <a:ext cx="1214768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8471" name="Прямая соединительная линия 19"/>
            <p:cNvCxnSpPr>
              <a:cxnSpLocks noChangeShapeType="1"/>
              <a:stCxn id="18465" idx="4"/>
            </p:cNvCxnSpPr>
            <p:nvPr/>
          </p:nvCxnSpPr>
          <p:spPr bwMode="auto">
            <a:xfrm rot="5400000">
              <a:off x="3063709" y="3649835"/>
              <a:ext cx="1420509" cy="857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18440" name="Object 8"/>
            <p:cNvGraphicFramePr>
              <a:graphicFrameLocks noChangeAspect="1"/>
            </p:cNvGraphicFramePr>
            <p:nvPr/>
          </p:nvGraphicFramePr>
          <p:xfrm>
            <a:off x="927429" y="4311427"/>
            <a:ext cx="3651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1" imgW="3657600" imgH="5181600" progId="Equation.3">
                    <p:embed/>
                  </p:oleObj>
                </mc:Choice>
                <mc:Fallback>
                  <p:oleObj name="Формула" r:id="rId1" imgW="3657600" imgH="51816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27429" y="4311427"/>
                          <a:ext cx="365125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1" name="Object 3"/>
            <p:cNvGraphicFramePr>
              <a:graphicFrameLocks noChangeAspect="1"/>
            </p:cNvGraphicFramePr>
            <p:nvPr/>
          </p:nvGraphicFramePr>
          <p:xfrm>
            <a:off x="1470719" y="4312115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Формула" r:id="rId3" imgW="3962400" imgH="5181600" progId="Equation.3">
                    <p:embed/>
                  </p:oleObj>
                </mc:Choice>
                <mc:Fallback>
                  <p:oleObj name="Формула" r:id="rId3" imgW="3962400" imgH="5181600" progId="Equation.3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70719" y="4312115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2" name="Object 4"/>
            <p:cNvGraphicFramePr>
              <a:graphicFrameLocks noChangeAspect="1"/>
            </p:cNvGraphicFramePr>
            <p:nvPr/>
          </p:nvGraphicFramePr>
          <p:xfrm>
            <a:off x="3577332" y="4305765"/>
            <a:ext cx="42545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Формула" r:id="rId5" imgW="4267200" imgH="5486400" progId="Equation.3">
                    <p:embed/>
                  </p:oleObj>
                </mc:Choice>
                <mc:Fallback>
                  <p:oleObj name="Формула" r:id="rId5" imgW="4267200" imgH="5486400" progId="Equation.3">
                    <p:embed/>
                    <p:pic>
                      <p:nvPicPr>
                        <p:cNvPr id="0" name="Object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77332" y="4305765"/>
                          <a:ext cx="425450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472" name="Прямая соединительная линия 23"/>
            <p:cNvCxnSpPr>
              <a:cxnSpLocks noChangeShapeType="1"/>
              <a:stCxn id="18460" idx="2"/>
            </p:cNvCxnSpPr>
            <p:nvPr/>
          </p:nvCxnSpPr>
          <p:spPr bwMode="auto">
            <a:xfrm rot="10800000">
              <a:off x="700121" y="2708866"/>
              <a:ext cx="362414" cy="64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8473" name="Прямая соединительная линия 24"/>
            <p:cNvCxnSpPr>
              <a:cxnSpLocks noChangeShapeType="1"/>
              <a:stCxn id="18461" idx="2"/>
            </p:cNvCxnSpPr>
            <p:nvPr/>
          </p:nvCxnSpPr>
          <p:spPr bwMode="auto">
            <a:xfrm rot="10800000">
              <a:off x="700121" y="2401370"/>
              <a:ext cx="956774" cy="122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18443" name="Object 5"/>
            <p:cNvGraphicFramePr>
              <a:graphicFrameLocks noChangeAspect="1"/>
            </p:cNvGraphicFramePr>
            <p:nvPr/>
          </p:nvGraphicFramePr>
          <p:xfrm>
            <a:off x="273744" y="2465852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Формула" r:id="rId7" imgW="3962400" imgH="5181600" progId="Equation.3">
                    <p:embed/>
                  </p:oleObj>
                </mc:Choice>
                <mc:Fallback>
                  <p:oleObj name="Формула" r:id="rId7" imgW="3962400" imgH="5181600" progId="Equation.3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3744" y="2465852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6"/>
            <p:cNvGraphicFramePr>
              <a:graphicFrameLocks noChangeAspect="1"/>
            </p:cNvGraphicFramePr>
            <p:nvPr/>
          </p:nvGraphicFramePr>
          <p:xfrm>
            <a:off x="259457" y="2076915"/>
            <a:ext cx="4254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name="Формула" r:id="rId9" imgW="4267200" imgH="5181600" progId="Equation.3">
                    <p:embed/>
                  </p:oleObj>
                </mc:Choice>
                <mc:Fallback>
                  <p:oleObj name="Формула" r:id="rId9" imgW="4267200" imgH="5181600" progId="Equation.3">
                    <p:embed/>
                    <p:pic>
                      <p:nvPicPr>
                        <p:cNvPr id="0" name="Object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9457" y="2076915"/>
                          <a:ext cx="425450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1911350" y="2081213"/>
          <a:ext cx="10969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11" imgW="14020800" imgH="4876800" progId="Equation.3">
                  <p:embed/>
                </p:oleObj>
              </mc:Choice>
              <mc:Fallback>
                <p:oleObj name="Формула" r:id="rId11" imgW="14020800" imgH="4876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11350" y="2081213"/>
                        <a:ext cx="1096963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Прямоугольник 29"/>
          <p:cNvSpPr>
            <a:spLocks noChangeArrowheads="1"/>
          </p:cNvSpPr>
          <p:nvPr/>
        </p:nvSpPr>
        <p:spPr bwMode="auto">
          <a:xfrm>
            <a:off x="390525" y="858838"/>
            <a:ext cx="84042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Корректная задача: </a:t>
            </a:r>
            <a:r>
              <a:rPr lang="ru-RU" sz="2400" b="0"/>
              <a:t>найти функцию </a:t>
            </a:r>
            <a:r>
              <a:rPr lang="ru-RU" sz="2400"/>
              <a:t>заданного вида</a:t>
            </a:r>
            <a:r>
              <a:rPr lang="ru-RU" sz="2400" b="0"/>
              <a:t>, </a:t>
            </a:r>
            <a:br>
              <a:rPr lang="ru-RU" sz="2400" b="0"/>
            </a:br>
            <a:r>
              <a:rPr lang="ru-RU" sz="2400" b="0"/>
              <a:t>                  которая лучше всего соответствует данным.</a:t>
            </a:r>
            <a:endParaRPr lang="ru-RU" sz="2400" b="0"/>
          </a:p>
        </p:txBody>
      </p:sp>
      <p:sp>
        <p:nvSpPr>
          <p:cNvPr id="32" name="Полилиния 31"/>
          <p:cNvSpPr>
            <a:spLocks noChangeArrowheads="1"/>
          </p:cNvSpPr>
          <p:nvPr/>
        </p:nvSpPr>
        <p:spPr bwMode="auto">
          <a:xfrm>
            <a:off x="742950" y="2393950"/>
            <a:ext cx="3379788" cy="850900"/>
          </a:xfrm>
          <a:custGeom>
            <a:avLst/>
            <a:gdLst>
              <a:gd name="T0" fmla="*/ 0 w 3380198"/>
              <a:gd name="T1" fmla="*/ 271859 h 851041"/>
              <a:gd name="T2" fmla="*/ 1406022 w 3380198"/>
              <a:gd name="T3" fmla="*/ 87204 h 851041"/>
              <a:gd name="T4" fmla="*/ 2380995 w 3380198"/>
              <a:gd name="T5" fmla="*/ 795058 h 851041"/>
              <a:gd name="T6" fmla="*/ 3376508 w 3380198"/>
              <a:gd name="T7" fmla="*/ 415482 h 851041"/>
              <a:gd name="T8" fmla="*/ 0 60000 65536"/>
              <a:gd name="T9" fmla="*/ 0 60000 65536"/>
              <a:gd name="T10" fmla="*/ 0 60000 65536"/>
              <a:gd name="T11" fmla="*/ 0 60000 65536"/>
              <a:gd name="T12" fmla="*/ 0 w 3380198"/>
              <a:gd name="T13" fmla="*/ 0 h 851041"/>
              <a:gd name="T14" fmla="*/ 3380198 w 3380198"/>
              <a:gd name="T15" fmla="*/ 851041 h 8510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80198" h="851041">
                <a:moveTo>
                  <a:pt x="0" y="272264"/>
                </a:moveTo>
                <a:cubicBezTo>
                  <a:pt x="236306" y="265415"/>
                  <a:pt x="1010293" y="0"/>
                  <a:pt x="1407560" y="87330"/>
                </a:cubicBezTo>
                <a:cubicBezTo>
                  <a:pt x="1804828" y="174660"/>
                  <a:pt x="2054832" y="741451"/>
                  <a:pt x="2383605" y="796246"/>
                </a:cubicBezTo>
                <a:cubicBezTo>
                  <a:pt x="2712378" y="851041"/>
                  <a:pt x="3046288" y="633572"/>
                  <a:pt x="3380198" y="416103"/>
                </a:cubicBezTo>
              </a:path>
            </a:pathLst>
          </a:custGeom>
          <a:noFill/>
          <a:ln w="22225" algn="ctr">
            <a:solidFill>
              <a:srgbClr val="3333FF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18075" y="1641475"/>
            <a:ext cx="3732213" cy="3586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0" dirty="0">
                <a:solidFill>
                  <a:srgbClr val="3333FF"/>
                </a:solidFill>
              </a:rPr>
              <a:t>Примеры:</a:t>
            </a:r>
            <a:endParaRPr lang="ru-RU" sz="2400" b="0" dirty="0">
              <a:solidFill>
                <a:srgbClr val="3333FF"/>
              </a:solidFill>
            </a:endParaRPr>
          </a:p>
          <a:p>
            <a:pPr marL="342900" indent="-1682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0" dirty="0"/>
              <a:t>линейная</a:t>
            </a:r>
            <a:endParaRPr lang="ru-RU" sz="2400" b="0" dirty="0"/>
          </a:p>
          <a:p>
            <a:pPr marL="342900" indent="-1682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0" dirty="0"/>
              <a:t>полиномиальная</a:t>
            </a:r>
            <a:endParaRPr lang="ru-RU" sz="2400" b="0" dirty="0"/>
          </a:p>
          <a:p>
            <a:pPr marL="342900" indent="-1682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ru-RU" sz="2400" b="0" dirty="0"/>
          </a:p>
          <a:p>
            <a:pPr marL="342900" indent="-1682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0" dirty="0"/>
              <a:t>степенная</a:t>
            </a:r>
            <a:endParaRPr lang="ru-RU" sz="2400" b="0" dirty="0"/>
          </a:p>
          <a:p>
            <a:pPr marL="342900" indent="-1682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0" dirty="0"/>
              <a:t>экспоненциальная</a:t>
            </a:r>
            <a:endParaRPr lang="ru-RU" sz="2400" b="0" dirty="0"/>
          </a:p>
          <a:p>
            <a:pPr marL="342900" indent="-1682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ru-RU" sz="2400" b="0" dirty="0"/>
          </a:p>
          <a:p>
            <a:pPr marL="342900" indent="-1682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0" dirty="0"/>
              <a:t>логарифмическая</a:t>
            </a:r>
            <a:endParaRPr lang="ru-RU" sz="2400" b="0" dirty="0"/>
          </a:p>
        </p:txBody>
      </p:sp>
      <p:graphicFrame>
        <p:nvGraphicFramePr>
          <p:cNvPr id="34" name="Object 8"/>
          <p:cNvGraphicFramePr>
            <a:graphicFrameLocks noChangeAspect="1"/>
          </p:cNvGraphicFramePr>
          <p:nvPr/>
        </p:nvGraphicFramePr>
        <p:xfrm>
          <a:off x="6794500" y="2024063"/>
          <a:ext cx="16462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Формула" r:id="rId13" imgW="17678400" imgH="4876800" progId="Equation.3">
                  <p:embed/>
                </p:oleObj>
              </mc:Choice>
              <mc:Fallback>
                <p:oleObj name="Формула" r:id="rId13" imgW="17678400" imgH="48768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94500" y="2024063"/>
                        <a:ext cx="1646238" cy="452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6837363" y="3305175"/>
          <a:ext cx="127476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Формула" r:id="rId15" imgW="13716000" imgH="5486400" progId="Equation.3">
                  <p:embed/>
                </p:oleObj>
              </mc:Choice>
              <mc:Fallback>
                <p:oleObj name="Формула" r:id="rId15" imgW="13716000" imgH="54864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37363" y="3305175"/>
                        <a:ext cx="1274762" cy="509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/>
        </p:nvGraphicFramePr>
        <p:xfrm>
          <a:off x="5381625" y="2771775"/>
          <a:ext cx="34639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7" imgW="37185600" imgH="5791200" progId="Equation.3">
                  <p:embed/>
                </p:oleObj>
              </mc:Choice>
              <mc:Fallback>
                <p:oleObj name="Формула" r:id="rId17" imgW="37185600" imgH="57912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81625" y="2771775"/>
                        <a:ext cx="3463925" cy="538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1"/>
          <p:cNvGraphicFramePr>
            <a:graphicFrameLocks noChangeAspect="1"/>
          </p:cNvGraphicFramePr>
          <p:nvPr/>
        </p:nvGraphicFramePr>
        <p:xfrm>
          <a:off x="5749925" y="4230688"/>
          <a:ext cx="13335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Формула" r:id="rId19" imgW="14325600" imgH="5486400" progId="Equation.3">
                  <p:embed/>
                </p:oleObj>
              </mc:Choice>
              <mc:Fallback>
                <p:oleObj name="Формула" r:id="rId19" imgW="14325600" imgH="54864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9925" y="4230688"/>
                        <a:ext cx="1333500" cy="509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/>
        </p:nvGraphicFramePr>
        <p:xfrm>
          <a:off x="5754688" y="5065713"/>
          <a:ext cx="19573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21" imgW="21031200" imgH="4876800" progId="Equation.3">
                  <p:embed/>
                </p:oleObj>
              </mc:Choice>
              <mc:Fallback>
                <p:oleObj name="Формула" r:id="rId21" imgW="21031200" imgH="48768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54688" y="5065713"/>
                        <a:ext cx="1957387" cy="452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/>
          <p:nvPr/>
        </p:nvGrpSpPr>
        <p:grpSpPr bwMode="auto">
          <a:xfrm>
            <a:off x="252413" y="5132388"/>
            <a:ext cx="4522787" cy="1306512"/>
            <a:chOff x="464" y="2126"/>
            <a:chExt cx="2849" cy="823"/>
          </a:xfrm>
        </p:grpSpPr>
        <p:sp>
          <p:nvSpPr>
            <p:cNvPr id="18456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2555" cy="756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График функции не </a:t>
              </a:r>
              <a:br>
                <a:rPr lang="ru-RU" sz="2400"/>
              </a:br>
              <a:r>
                <a:rPr lang="ru-RU" sz="2400"/>
                <a:t>  обязательно проходит </a:t>
              </a:r>
              <a:br>
                <a:rPr lang="ru-RU" sz="2400"/>
              </a:br>
              <a:r>
                <a:rPr lang="ru-RU" sz="2400"/>
                <a:t>  через заданные точки!</a:t>
              </a:r>
              <a:endParaRPr lang="ru-RU" sz="2400"/>
            </a:p>
          </p:txBody>
        </p:sp>
        <p:sp>
          <p:nvSpPr>
            <p:cNvPr id="18457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Group 34"/>
          <p:cNvGrpSpPr/>
          <p:nvPr/>
        </p:nvGrpSpPr>
        <p:grpSpPr bwMode="auto">
          <a:xfrm>
            <a:off x="5343525" y="5502275"/>
            <a:ext cx="2938463" cy="936625"/>
            <a:chOff x="464" y="2126"/>
            <a:chExt cx="1851" cy="590"/>
          </a:xfrm>
        </p:grpSpPr>
        <p:sp>
          <p:nvSpPr>
            <p:cNvPr id="18454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1557" cy="523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Как выбрать   </a:t>
              </a:r>
              <a:br>
                <a:rPr lang="ru-RU" sz="2400"/>
              </a:br>
              <a:r>
                <a:rPr lang="ru-RU" sz="2400"/>
                <a:t>  функцию?</a:t>
              </a:r>
              <a:endParaRPr lang="ru-RU" sz="2400"/>
            </a:p>
          </p:txBody>
        </p:sp>
        <p:sp>
          <p:nvSpPr>
            <p:cNvPr id="18455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45E2A-F64E-4A45-BD2B-5B0AEB1A402B}" type="slidenum">
              <a:rPr lang="ru-RU" smtClean="0"/>
            </a:fld>
            <a:endParaRPr lang="ru-RU" smtClean="0"/>
          </a:p>
        </p:txBody>
      </p:sp>
      <p:sp>
        <p:nvSpPr>
          <p:cNvPr id="1947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70900" cy="55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Что значит «лучше всего соответствует»?</a:t>
            </a:r>
            <a:endParaRPr lang="ru-RU" sz="3000"/>
          </a:p>
        </p:txBody>
      </p:sp>
      <p:sp>
        <p:nvSpPr>
          <p:cNvPr id="19472" name="Rectangle 2" descr="Орех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tailEnd type="none" w="lg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992688" y="1482725"/>
          <a:ext cx="1133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Формула" r:id="rId1" imgW="11277600" imgH="5486400" progId="Equation.3">
                  <p:embed/>
                </p:oleObj>
              </mc:Choice>
              <mc:Fallback>
                <p:oleObj name="Формула" r:id="rId1" imgW="11277600" imgH="5486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92688" y="1482725"/>
                        <a:ext cx="11334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010150" y="2316163"/>
          <a:ext cx="1568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Формула" r:id="rId3" imgW="15544800" imgH="5486400" progId="Equation.3">
                  <p:embed/>
                </p:oleObj>
              </mc:Choice>
              <mc:Fallback>
                <p:oleObj name="Формула" r:id="rId3" imgW="155448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0150" y="2316163"/>
                        <a:ext cx="156845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73788" y="1514475"/>
            <a:ext cx="2668587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заданные пары значений</a:t>
            </a:r>
            <a:endParaRPr lang="ru-RU"/>
          </a:p>
        </p:txBody>
      </p:sp>
      <p:grpSp>
        <p:nvGrpSpPr>
          <p:cNvPr id="2" name="Группа 73"/>
          <p:cNvGrpSpPr/>
          <p:nvPr/>
        </p:nvGrpSpPr>
        <p:grpSpPr bwMode="auto">
          <a:xfrm>
            <a:off x="439738" y="1400175"/>
            <a:ext cx="4295775" cy="3063875"/>
            <a:chOff x="440211" y="3285460"/>
            <a:chExt cx="4294742" cy="3064008"/>
          </a:xfrm>
        </p:grpSpPr>
        <p:cxnSp>
          <p:nvCxnSpPr>
            <p:cNvPr id="19494" name="Прямая со стрелкой 10"/>
            <p:cNvCxnSpPr>
              <a:cxnSpLocks noChangeShapeType="1"/>
            </p:cNvCxnSpPr>
            <p:nvPr/>
          </p:nvCxnSpPr>
          <p:spPr bwMode="auto">
            <a:xfrm flipV="1">
              <a:off x="552662" y="5840739"/>
              <a:ext cx="4182291" cy="1977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cxnSp>
          <p:nvCxnSpPr>
            <p:cNvPr id="19495" name="Прямая со стрелкой 11"/>
            <p:cNvCxnSpPr>
              <a:cxnSpLocks noChangeShapeType="1"/>
            </p:cNvCxnSpPr>
            <p:nvPr/>
          </p:nvCxnSpPr>
          <p:spPr bwMode="auto">
            <a:xfrm rot="5400000" flipH="1" flipV="1">
              <a:off x="-495704" y="4684613"/>
              <a:ext cx="2799744" cy="143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sp>
          <p:nvSpPr>
            <p:cNvPr id="19496" name="Овал 12"/>
            <p:cNvSpPr>
              <a:spLocks noChangeArrowheads="1"/>
            </p:cNvSpPr>
            <p:nvPr/>
          </p:nvSpPr>
          <p:spPr bwMode="auto">
            <a:xfrm>
              <a:off x="1243289" y="4173416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497" name="Овал 13"/>
            <p:cNvSpPr>
              <a:spLocks noChangeArrowheads="1"/>
            </p:cNvSpPr>
            <p:nvPr/>
          </p:nvSpPr>
          <p:spPr bwMode="auto">
            <a:xfrm>
              <a:off x="1837649" y="3871664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498" name="Овал 14"/>
            <p:cNvSpPr>
              <a:spLocks noChangeArrowheads="1"/>
            </p:cNvSpPr>
            <p:nvPr/>
          </p:nvSpPr>
          <p:spPr bwMode="auto">
            <a:xfrm>
              <a:off x="2395433" y="4191704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499" name="Овал 15"/>
            <p:cNvSpPr>
              <a:spLocks noChangeArrowheads="1"/>
            </p:cNvSpPr>
            <p:nvPr/>
          </p:nvSpPr>
          <p:spPr bwMode="auto">
            <a:xfrm>
              <a:off x="2934929" y="4424876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500" name="Овал 16"/>
            <p:cNvSpPr>
              <a:spLocks noChangeArrowheads="1"/>
            </p:cNvSpPr>
            <p:nvPr/>
          </p:nvSpPr>
          <p:spPr bwMode="auto">
            <a:xfrm>
              <a:off x="3492713" y="4566608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501" name="Овал 17"/>
            <p:cNvSpPr>
              <a:spLocks noChangeArrowheads="1"/>
            </p:cNvSpPr>
            <p:nvPr/>
          </p:nvSpPr>
          <p:spPr bwMode="auto">
            <a:xfrm>
              <a:off x="3917909" y="4360868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cxnSp>
          <p:nvCxnSpPr>
            <p:cNvPr id="19502" name="Прямая соединительная линия 18"/>
            <p:cNvCxnSpPr>
              <a:cxnSpLocks noChangeShapeType="1"/>
              <a:stCxn id="19496" idx="4"/>
            </p:cNvCxnSpPr>
            <p:nvPr/>
          </p:nvCxnSpPr>
          <p:spPr bwMode="auto">
            <a:xfrm rot="16200000" flipH="1">
              <a:off x="480690" y="5059304"/>
              <a:ext cx="1607957" cy="56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9503" name="Прямая соединительная линия 19"/>
            <p:cNvCxnSpPr>
              <a:cxnSpLocks noChangeShapeType="1"/>
              <a:stCxn id="19497" idx="4"/>
            </p:cNvCxnSpPr>
            <p:nvPr/>
          </p:nvCxnSpPr>
          <p:spPr bwMode="auto">
            <a:xfrm rot="5400000">
              <a:off x="921889" y="4906708"/>
              <a:ext cx="1909708" cy="400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9504" name="Прямая соединительная линия 20"/>
            <p:cNvCxnSpPr>
              <a:cxnSpLocks noChangeShapeType="1"/>
              <a:stCxn id="19498" idx="4"/>
            </p:cNvCxnSpPr>
            <p:nvPr/>
          </p:nvCxnSpPr>
          <p:spPr bwMode="auto">
            <a:xfrm rot="5400000">
              <a:off x="1639692" y="5066729"/>
              <a:ext cx="1589670" cy="400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9505" name="Прямая соединительная линия 21"/>
            <p:cNvCxnSpPr>
              <a:cxnSpLocks noChangeShapeType="1"/>
            </p:cNvCxnSpPr>
            <p:nvPr/>
          </p:nvCxnSpPr>
          <p:spPr bwMode="auto">
            <a:xfrm rot="5400000">
              <a:off x="2162201" y="5048950"/>
              <a:ext cx="1624438" cy="479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9506" name="Прямая соединительная линия 22"/>
            <p:cNvCxnSpPr>
              <a:cxnSpLocks noChangeShapeType="1"/>
            </p:cNvCxnSpPr>
            <p:nvPr/>
          </p:nvCxnSpPr>
          <p:spPr bwMode="auto">
            <a:xfrm rot="5400000">
              <a:off x="2662301" y="4990325"/>
              <a:ext cx="1740748" cy="574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9507" name="Прямая соединительная линия 23"/>
            <p:cNvCxnSpPr>
              <a:cxnSpLocks noChangeShapeType="1"/>
            </p:cNvCxnSpPr>
            <p:nvPr/>
          </p:nvCxnSpPr>
          <p:spPr bwMode="auto">
            <a:xfrm rot="5400000">
              <a:off x="3029504" y="4931454"/>
              <a:ext cx="1853040" cy="1119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19464" name="Object 5"/>
            <p:cNvGraphicFramePr>
              <a:graphicFrameLocks noChangeAspect="1"/>
            </p:cNvGraphicFramePr>
            <p:nvPr/>
          </p:nvGraphicFramePr>
          <p:xfrm>
            <a:off x="1108183" y="5810618"/>
            <a:ext cx="3651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Формула" r:id="rId5" imgW="3657600" imgH="5181600" progId="Equation.3">
                    <p:embed/>
                  </p:oleObj>
                </mc:Choice>
                <mc:Fallback>
                  <p:oleObj name="Формула" r:id="rId5" imgW="3657600" imgH="5181600" progId="Equation.3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08183" y="5810618"/>
                          <a:ext cx="365125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6"/>
            <p:cNvGraphicFramePr>
              <a:graphicFrameLocks noChangeAspect="1"/>
            </p:cNvGraphicFramePr>
            <p:nvPr/>
          </p:nvGraphicFramePr>
          <p:xfrm>
            <a:off x="1651473" y="5811306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Формула" r:id="rId7" imgW="3962400" imgH="5181600" progId="Equation.3">
                    <p:embed/>
                  </p:oleObj>
                </mc:Choice>
                <mc:Fallback>
                  <p:oleObj name="Формула" r:id="rId7" imgW="3962400" imgH="5181600" progId="Equation.3">
                    <p:embed/>
                    <p:pic>
                      <p:nvPicPr>
                        <p:cNvPr id="0" name="Object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51473" y="5811306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6" name="Object 7"/>
            <p:cNvGraphicFramePr>
              <a:graphicFrameLocks noChangeAspect="1"/>
            </p:cNvGraphicFramePr>
            <p:nvPr/>
          </p:nvGraphicFramePr>
          <p:xfrm>
            <a:off x="3758086" y="5804956"/>
            <a:ext cx="42545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name="Формула" r:id="rId9" imgW="4267200" imgH="5486400" progId="Equation.3">
                    <p:embed/>
                  </p:oleObj>
                </mc:Choice>
                <mc:Fallback>
                  <p:oleObj name="Формула" r:id="rId9" imgW="4267200" imgH="5486400" progId="Equation.3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58086" y="5804956"/>
                          <a:ext cx="425450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508" name="Прямая соединительная линия 27"/>
            <p:cNvCxnSpPr>
              <a:cxnSpLocks noChangeShapeType="1"/>
              <a:stCxn id="19496" idx="2"/>
            </p:cNvCxnSpPr>
            <p:nvPr/>
          </p:nvCxnSpPr>
          <p:spPr bwMode="auto">
            <a:xfrm rot="10800000">
              <a:off x="880875" y="4208057"/>
              <a:ext cx="362414" cy="64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19509" name="Прямая соединительная линия 28"/>
            <p:cNvCxnSpPr>
              <a:cxnSpLocks noChangeShapeType="1"/>
              <a:stCxn id="19497" idx="2"/>
            </p:cNvCxnSpPr>
            <p:nvPr/>
          </p:nvCxnSpPr>
          <p:spPr bwMode="auto">
            <a:xfrm rot="10800000">
              <a:off x="880875" y="3900561"/>
              <a:ext cx="956774" cy="122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19467" name="Object 8"/>
            <p:cNvGraphicFramePr>
              <a:graphicFrameLocks noChangeAspect="1"/>
            </p:cNvGraphicFramePr>
            <p:nvPr/>
          </p:nvGraphicFramePr>
          <p:xfrm>
            <a:off x="454498" y="3965043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7" name="Формула" r:id="rId11" imgW="3962400" imgH="5181600" progId="Equation.3">
                    <p:embed/>
                  </p:oleObj>
                </mc:Choice>
                <mc:Fallback>
                  <p:oleObj name="Формула" r:id="rId11" imgW="3962400" imgH="5181600" progId="Equation.3">
                    <p:embed/>
                    <p:pic>
                      <p:nvPicPr>
                        <p:cNvPr id="0" name="Object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4498" y="3965043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8" name="Object 9"/>
            <p:cNvGraphicFramePr>
              <a:graphicFrameLocks noChangeAspect="1"/>
            </p:cNvGraphicFramePr>
            <p:nvPr/>
          </p:nvGraphicFramePr>
          <p:xfrm>
            <a:off x="440211" y="3576106"/>
            <a:ext cx="4254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8" name="Формула" r:id="rId13" imgW="4267200" imgH="5181600" progId="Equation.3">
                    <p:embed/>
                  </p:oleObj>
                </mc:Choice>
                <mc:Fallback>
                  <p:oleObj name="Формула" r:id="rId13" imgW="4267200" imgH="5181600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0211" y="3576106"/>
                          <a:ext cx="425450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3187700" y="1558925"/>
          <a:ext cx="12128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15" imgW="14020800" imgH="4876800" progId="Equation.3">
                  <p:embed/>
                </p:oleObj>
              </mc:Choice>
              <mc:Fallback>
                <p:oleObj name="Формула" r:id="rId15" imgW="14020800" imgH="4876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87700" y="1558925"/>
                        <a:ext cx="1212850" cy="420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71"/>
          <p:cNvGrpSpPr/>
          <p:nvPr/>
        </p:nvGrpSpPr>
        <p:grpSpPr bwMode="auto">
          <a:xfrm>
            <a:off x="893763" y="2036763"/>
            <a:ext cx="3422650" cy="1270000"/>
            <a:chOff x="893135" y="3923414"/>
            <a:chExt cx="3423684" cy="1268782"/>
          </a:xfrm>
        </p:grpSpPr>
        <p:cxnSp>
          <p:nvCxnSpPr>
            <p:cNvPr id="19487" name="Прямая соединительная линия 34"/>
            <p:cNvCxnSpPr>
              <a:cxnSpLocks noChangeShapeType="1"/>
            </p:cNvCxnSpPr>
            <p:nvPr/>
          </p:nvCxnSpPr>
          <p:spPr bwMode="auto">
            <a:xfrm flipV="1">
              <a:off x="893135" y="3923414"/>
              <a:ext cx="3423684" cy="829339"/>
            </a:xfrm>
            <a:prstGeom prst="line">
              <a:avLst/>
            </a:prstGeom>
            <a:noFill/>
            <a:ln w="22225" algn="ctr">
              <a:solidFill>
                <a:srgbClr val="3333FF"/>
              </a:solidFill>
              <a:round/>
              <a:tailEnd type="none" w="lg" len="lg"/>
            </a:ln>
          </p:spPr>
        </p:cxnSp>
        <p:sp>
          <p:nvSpPr>
            <p:cNvPr id="19488" name="Овал 36"/>
            <p:cNvSpPr>
              <a:spLocks noChangeArrowheads="1"/>
            </p:cNvSpPr>
            <p:nvPr/>
          </p:nvSpPr>
          <p:spPr bwMode="auto">
            <a:xfrm>
              <a:off x="1243289" y="4610563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489" name="Овал 37"/>
            <p:cNvSpPr>
              <a:spLocks noChangeArrowheads="1"/>
            </p:cNvSpPr>
            <p:nvPr/>
          </p:nvSpPr>
          <p:spPr bwMode="auto">
            <a:xfrm>
              <a:off x="1836847" y="4470194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490" name="Овал 38"/>
            <p:cNvSpPr>
              <a:spLocks noChangeArrowheads="1"/>
            </p:cNvSpPr>
            <p:nvPr/>
          </p:nvSpPr>
          <p:spPr bwMode="auto">
            <a:xfrm>
              <a:off x="2398321" y="4341857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491" name="Овал 42"/>
            <p:cNvSpPr>
              <a:spLocks noChangeArrowheads="1"/>
            </p:cNvSpPr>
            <p:nvPr/>
          </p:nvSpPr>
          <p:spPr bwMode="auto">
            <a:xfrm>
              <a:off x="2935732" y="4197478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492" name="Овал 43"/>
            <p:cNvSpPr>
              <a:spLocks noChangeArrowheads="1"/>
            </p:cNvSpPr>
            <p:nvPr/>
          </p:nvSpPr>
          <p:spPr bwMode="auto">
            <a:xfrm>
              <a:off x="3489184" y="4069141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493" name="Овал 44"/>
            <p:cNvSpPr>
              <a:spLocks noChangeArrowheads="1"/>
            </p:cNvSpPr>
            <p:nvPr/>
          </p:nvSpPr>
          <p:spPr bwMode="auto">
            <a:xfrm>
              <a:off x="3915045" y="3964868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graphicFrame>
          <p:nvGraphicFramePr>
            <p:cNvPr id="19462" name="Object 11"/>
            <p:cNvGraphicFramePr>
              <a:graphicFrameLocks noChangeAspect="1"/>
            </p:cNvGraphicFramePr>
            <p:nvPr/>
          </p:nvGraphicFramePr>
          <p:xfrm>
            <a:off x="948808" y="4677846"/>
            <a:ext cx="36353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Формула" r:id="rId17" imgW="3657600" imgH="5181600" progId="Equation.3">
                    <p:embed/>
                  </p:oleObj>
                </mc:Choice>
                <mc:Fallback>
                  <p:oleObj name="Формула" r:id="rId17" imgW="3657600" imgH="5181600" progId="Equation.3">
                    <p:embed/>
                    <p:pic>
                      <p:nvPicPr>
                        <p:cNvPr id="0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48808" y="4677846"/>
                          <a:ext cx="36353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12"/>
            <p:cNvGraphicFramePr>
              <a:graphicFrameLocks noChangeAspect="1"/>
            </p:cNvGraphicFramePr>
            <p:nvPr/>
          </p:nvGraphicFramePr>
          <p:xfrm>
            <a:off x="1519238" y="4518025"/>
            <a:ext cx="3937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Формула" r:id="rId19" imgW="3962400" imgH="5181600" progId="Equation.3">
                    <p:embed/>
                  </p:oleObj>
                </mc:Choice>
                <mc:Fallback>
                  <p:oleObj name="Формула" r:id="rId19" imgW="3962400" imgH="5181600" progId="Equation.3">
                    <p:embed/>
                    <p:pic>
                      <p:nvPicPr>
                        <p:cNvPr id="0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519238" y="4518025"/>
                          <a:ext cx="393700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72"/>
          <p:cNvGrpSpPr/>
          <p:nvPr/>
        </p:nvGrpSpPr>
        <p:grpSpPr bwMode="auto">
          <a:xfrm>
            <a:off x="1284288" y="2058988"/>
            <a:ext cx="2681287" cy="665162"/>
            <a:chOff x="1284387" y="2059862"/>
            <a:chExt cx="2680541" cy="664898"/>
          </a:xfrm>
        </p:grpSpPr>
        <p:cxnSp>
          <p:nvCxnSpPr>
            <p:cNvPr id="19482" name="Прямая со стрелкой 21"/>
            <p:cNvCxnSpPr>
              <a:cxnSpLocks noChangeShapeType="1"/>
              <a:endCxn id="19488" idx="0"/>
            </p:cNvCxnSpPr>
            <p:nvPr/>
          </p:nvCxnSpPr>
          <p:spPr bwMode="auto">
            <a:xfrm rot="5400000">
              <a:off x="1100820" y="2540611"/>
              <a:ext cx="367716" cy="582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9483" name="Прямая со стрелкой 21"/>
            <p:cNvCxnSpPr>
              <a:cxnSpLocks noChangeShapeType="1"/>
            </p:cNvCxnSpPr>
            <p:nvPr/>
          </p:nvCxnSpPr>
          <p:spPr bwMode="auto">
            <a:xfrm rot="5400000">
              <a:off x="1617076" y="2321433"/>
              <a:ext cx="524526" cy="1384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9484" name="Прямая со стрелкой 21"/>
            <p:cNvCxnSpPr>
              <a:cxnSpLocks noChangeShapeType="1"/>
              <a:stCxn id="19491" idx="4"/>
            </p:cNvCxnSpPr>
            <p:nvPr/>
          </p:nvCxnSpPr>
          <p:spPr bwMode="auto">
            <a:xfrm rot="16200000" flipH="1">
              <a:off x="2899156" y="2471537"/>
              <a:ext cx="157810" cy="2463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9485" name="Прямая со стрелкой 21"/>
            <p:cNvCxnSpPr>
              <a:cxnSpLocks noChangeShapeType="1"/>
            </p:cNvCxnSpPr>
            <p:nvPr/>
          </p:nvCxnSpPr>
          <p:spPr bwMode="auto">
            <a:xfrm rot="16200000" flipH="1">
              <a:off x="3317315" y="2465070"/>
              <a:ext cx="432220" cy="1436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9486" name="Прямая со стрелкой 21"/>
            <p:cNvCxnSpPr>
              <a:cxnSpLocks noChangeShapeType="1"/>
            </p:cNvCxnSpPr>
            <p:nvPr/>
          </p:nvCxnSpPr>
          <p:spPr bwMode="auto">
            <a:xfrm rot="16200000" flipH="1">
              <a:off x="3798755" y="2317241"/>
              <a:ext cx="326870" cy="5476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384175" y="820738"/>
            <a:ext cx="58896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Метод наименьших квадратов (МНК):</a:t>
            </a:r>
            <a:endParaRPr lang="ru-RU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5176838" y="3049588"/>
          <a:ext cx="32337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21" imgW="35052000" imgH="10363200" progId="Equation.3">
                  <p:embed/>
                </p:oleObj>
              </mc:Choice>
              <mc:Fallback>
                <p:oleObj name="Формула" r:id="rId21" imgW="35052000" imgH="10363200" progId="Equation.3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76838" y="3049588"/>
                        <a:ext cx="3233737" cy="958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4"/>
          <p:cNvGrpSpPr/>
          <p:nvPr/>
        </p:nvGrpSpPr>
        <p:grpSpPr bwMode="auto">
          <a:xfrm>
            <a:off x="685800" y="4478338"/>
            <a:ext cx="5484813" cy="663575"/>
            <a:chOff x="464" y="2126"/>
            <a:chExt cx="3455" cy="418"/>
          </a:xfrm>
        </p:grpSpPr>
        <p:sp>
          <p:nvSpPr>
            <p:cNvPr id="19480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3161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Зачем возведение в квадрат? </a:t>
              </a:r>
              <a:endParaRPr lang="ru-RU" sz="2400"/>
            </a:p>
          </p:txBody>
        </p:sp>
        <p:sp>
          <p:nvSpPr>
            <p:cNvPr id="19481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1139825" y="5191125"/>
            <a:ext cx="7262813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sz="2400" b="0">
                <a:solidFill>
                  <a:srgbClr val="000000"/>
                </a:solidFill>
              </a:rPr>
              <a:t>чтобы складывать положительные значения</a:t>
            </a:r>
            <a:endParaRPr lang="ru-RU" sz="2400" b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sz="2400" b="0">
                <a:solidFill>
                  <a:srgbClr val="000000"/>
                </a:solidFill>
              </a:rPr>
              <a:t>решение сводится к системе линейных уравнений (просто решать!)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1" grpId="0"/>
      <p:bldP spid="6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Заголовок 67"/>
          <p:cNvSpPr>
            <a:spLocks noGrp="1"/>
          </p:cNvSpPr>
          <p:nvPr>
            <p:ph type="title"/>
          </p:nvPr>
        </p:nvSpPr>
        <p:spPr>
          <a:xfrm>
            <a:off x="273050" y="254000"/>
            <a:ext cx="8870950" cy="536575"/>
          </a:xfrm>
        </p:spPr>
        <p:txBody>
          <a:bodyPr/>
          <a:lstStyle/>
          <a:p>
            <a:r>
              <a:rPr smtClean="0"/>
              <a:t>МНК для линейной функции</a:t>
            </a:r>
            <a:endParaRPr smtClean="0"/>
          </a:p>
        </p:txBody>
      </p:sp>
      <p:sp>
        <p:nvSpPr>
          <p:cNvPr id="2049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9CEB77-AD81-4728-AD8E-DFB74992554D}" type="slidenum">
              <a:rPr lang="ru-RU" smtClean="0"/>
            </a:fld>
            <a:endParaRPr lang="ru-RU" smtClean="0"/>
          </a:p>
        </p:txBody>
      </p:sp>
      <p:sp>
        <p:nvSpPr>
          <p:cNvPr id="20500" name="Rectangle 2" descr="Орех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tailEnd type="none" w="lg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757863" y="1463675"/>
          <a:ext cx="16303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Формула" r:id="rId1" imgW="16154400" imgH="5486400" progId="Equation.3">
                  <p:embed/>
                </p:oleObj>
              </mc:Choice>
              <mc:Fallback>
                <p:oleObj name="Формула" r:id="rId1" imgW="161544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57863" y="1463675"/>
                        <a:ext cx="1630362" cy="552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 cap="flat" cmpd="sng">
                        <a:solidFill>
                          <a:srgbClr val="808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1" name="Группа 73"/>
          <p:cNvGrpSpPr/>
          <p:nvPr/>
        </p:nvGrpSpPr>
        <p:grpSpPr bwMode="auto">
          <a:xfrm>
            <a:off x="431800" y="1017588"/>
            <a:ext cx="4278313" cy="3063875"/>
            <a:chOff x="457063" y="3285460"/>
            <a:chExt cx="4277890" cy="3064008"/>
          </a:xfrm>
        </p:grpSpPr>
        <p:cxnSp>
          <p:nvCxnSpPr>
            <p:cNvPr id="20532" name="Прямая со стрелкой 10"/>
            <p:cNvCxnSpPr>
              <a:cxnSpLocks noChangeShapeType="1"/>
            </p:cNvCxnSpPr>
            <p:nvPr/>
          </p:nvCxnSpPr>
          <p:spPr bwMode="auto">
            <a:xfrm flipV="1">
              <a:off x="552662" y="5840739"/>
              <a:ext cx="4182291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cxnSp>
          <p:nvCxnSpPr>
            <p:cNvPr id="20533" name="Прямая со стрелкой 11"/>
            <p:cNvCxnSpPr>
              <a:cxnSpLocks noChangeShapeType="1"/>
            </p:cNvCxnSpPr>
            <p:nvPr/>
          </p:nvCxnSpPr>
          <p:spPr bwMode="auto">
            <a:xfrm rot="5400000" flipH="1" flipV="1">
              <a:off x="-495704" y="4684613"/>
              <a:ext cx="2799744" cy="143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tailEnd type="triangle" w="lg" len="lg"/>
            </a:ln>
          </p:spPr>
        </p:cxnSp>
        <p:sp>
          <p:nvSpPr>
            <p:cNvPr id="20534" name="Овал 12"/>
            <p:cNvSpPr>
              <a:spLocks noChangeArrowheads="1"/>
            </p:cNvSpPr>
            <p:nvPr/>
          </p:nvSpPr>
          <p:spPr bwMode="auto">
            <a:xfrm>
              <a:off x="1260141" y="5113178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35" name="Овал 13"/>
            <p:cNvSpPr>
              <a:spLocks noChangeArrowheads="1"/>
            </p:cNvSpPr>
            <p:nvPr/>
          </p:nvSpPr>
          <p:spPr bwMode="auto">
            <a:xfrm>
              <a:off x="1837649" y="4638646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36" name="Овал 14"/>
            <p:cNvSpPr>
              <a:spLocks noChangeArrowheads="1"/>
            </p:cNvSpPr>
            <p:nvPr/>
          </p:nvSpPr>
          <p:spPr bwMode="auto">
            <a:xfrm>
              <a:off x="2387007" y="4511968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37" name="Овал 15"/>
            <p:cNvSpPr>
              <a:spLocks noChangeArrowheads="1"/>
            </p:cNvSpPr>
            <p:nvPr/>
          </p:nvSpPr>
          <p:spPr bwMode="auto">
            <a:xfrm>
              <a:off x="2934929" y="4403806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38" name="Овал 16"/>
            <p:cNvSpPr>
              <a:spLocks noChangeArrowheads="1"/>
            </p:cNvSpPr>
            <p:nvPr/>
          </p:nvSpPr>
          <p:spPr bwMode="auto">
            <a:xfrm>
              <a:off x="3492713" y="4815244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39" name="Овал 17"/>
            <p:cNvSpPr>
              <a:spLocks noChangeArrowheads="1"/>
            </p:cNvSpPr>
            <p:nvPr/>
          </p:nvSpPr>
          <p:spPr bwMode="auto">
            <a:xfrm>
              <a:off x="3922122" y="4483079"/>
              <a:ext cx="82193" cy="82193"/>
            </a:xfrm>
            <a:prstGeom prst="ellipse">
              <a:avLst/>
            </a:prstGeom>
            <a:solidFill>
              <a:schemeClr val="tx1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cxnSp>
          <p:nvCxnSpPr>
            <p:cNvPr id="20540" name="Прямая соединительная линия 18"/>
            <p:cNvCxnSpPr>
              <a:cxnSpLocks noChangeShapeType="1"/>
            </p:cNvCxnSpPr>
            <p:nvPr/>
          </p:nvCxnSpPr>
          <p:spPr bwMode="auto">
            <a:xfrm rot="5400000">
              <a:off x="1171852" y="5735881"/>
              <a:ext cx="252011" cy="53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20541" name="Прямая соединительная линия 19"/>
            <p:cNvCxnSpPr>
              <a:cxnSpLocks noChangeShapeType="1"/>
            </p:cNvCxnSpPr>
            <p:nvPr/>
          </p:nvCxnSpPr>
          <p:spPr bwMode="auto">
            <a:xfrm rot="5400000">
              <a:off x="1613694" y="5559894"/>
              <a:ext cx="54002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20542" name="Прямая соединительная линия 20"/>
            <p:cNvCxnSpPr>
              <a:cxnSpLocks noChangeShapeType="1"/>
            </p:cNvCxnSpPr>
            <p:nvPr/>
          </p:nvCxnSpPr>
          <p:spPr bwMode="auto">
            <a:xfrm rot="16200000" flipH="1">
              <a:off x="2025779" y="5428478"/>
              <a:ext cx="82803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20543" name="Прямая соединительная линия 21"/>
            <p:cNvCxnSpPr>
              <a:cxnSpLocks noChangeShapeType="1"/>
            </p:cNvCxnSpPr>
            <p:nvPr/>
          </p:nvCxnSpPr>
          <p:spPr bwMode="auto">
            <a:xfrm rot="5400000">
              <a:off x="2411437" y="5271733"/>
              <a:ext cx="11520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20544" name="Прямая соединительная линия 22"/>
            <p:cNvCxnSpPr>
              <a:cxnSpLocks noChangeShapeType="1"/>
              <a:stCxn id="20538" idx="4"/>
            </p:cNvCxnSpPr>
            <p:nvPr/>
          </p:nvCxnSpPr>
          <p:spPr bwMode="auto">
            <a:xfrm rot="5400000">
              <a:off x="3065790" y="5365457"/>
              <a:ext cx="93604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20545" name="Прямая соединительная линия 23"/>
            <p:cNvCxnSpPr>
              <a:cxnSpLocks noChangeShapeType="1"/>
            </p:cNvCxnSpPr>
            <p:nvPr/>
          </p:nvCxnSpPr>
          <p:spPr bwMode="auto">
            <a:xfrm rot="5400000">
              <a:off x="3328978" y="5207940"/>
              <a:ext cx="126005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1108183" y="5810618"/>
            <a:ext cx="3651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" name="Формула" r:id="rId3" imgW="3657600" imgH="5181600" progId="Equation.3">
                    <p:embed/>
                  </p:oleObj>
                </mc:Choice>
                <mc:Fallback>
                  <p:oleObj name="Формула" r:id="rId3" imgW="3657600" imgH="5181600" progId="Equation.3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08183" y="5810618"/>
                          <a:ext cx="365125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1651473" y="5811306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" name="Формула" r:id="rId5" imgW="3962400" imgH="5181600" progId="Equation.3">
                    <p:embed/>
                  </p:oleObj>
                </mc:Choice>
                <mc:Fallback>
                  <p:oleObj name="Формула" r:id="rId5" imgW="3962400" imgH="5181600" progId="Equation.3">
                    <p:embed/>
                    <p:pic>
                      <p:nvPicPr>
                        <p:cNvPr id="0" name="Object 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51473" y="5811306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3758086" y="5804956"/>
            <a:ext cx="42545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5" name="Формула" r:id="rId7" imgW="4267200" imgH="5486400" progId="Equation.3">
                    <p:embed/>
                  </p:oleObj>
                </mc:Choice>
                <mc:Fallback>
                  <p:oleObj name="Формула" r:id="rId7" imgW="4267200" imgH="5486400" progId="Equation.3">
                    <p:embed/>
                    <p:pic>
                      <p:nvPicPr>
                        <p:cNvPr id="0" name="Object 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58086" y="5804956"/>
                          <a:ext cx="425450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546" name="Прямая соединительная линия 27"/>
            <p:cNvCxnSpPr>
              <a:cxnSpLocks noChangeShapeType="1"/>
              <a:stCxn id="20534" idx="2"/>
            </p:cNvCxnSpPr>
            <p:nvPr/>
          </p:nvCxnSpPr>
          <p:spPr bwMode="auto">
            <a:xfrm rot="10800000">
              <a:off x="897727" y="5147820"/>
              <a:ext cx="362414" cy="64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cxnSp>
          <p:nvCxnSpPr>
            <p:cNvPr id="20547" name="Прямая соединительная линия 28"/>
            <p:cNvCxnSpPr>
              <a:cxnSpLocks noChangeShapeType="1"/>
              <a:stCxn id="20535" idx="2"/>
            </p:cNvCxnSpPr>
            <p:nvPr/>
          </p:nvCxnSpPr>
          <p:spPr bwMode="auto">
            <a:xfrm rot="10800000">
              <a:off x="880875" y="4667542"/>
              <a:ext cx="956774" cy="122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tailEnd type="none" w="lg" len="lg"/>
            </a:ln>
          </p:spPr>
        </p:cxnSp>
        <p:graphicFrame>
          <p:nvGraphicFramePr>
            <p:cNvPr id="20496" name="Object 8"/>
            <p:cNvGraphicFramePr>
              <a:graphicFrameLocks noChangeAspect="1"/>
            </p:cNvGraphicFramePr>
            <p:nvPr/>
          </p:nvGraphicFramePr>
          <p:xfrm>
            <a:off x="458711" y="4782561"/>
            <a:ext cx="39528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6" name="Формула" r:id="rId9" imgW="3962400" imgH="5181600" progId="Equation.3">
                    <p:embed/>
                  </p:oleObj>
                </mc:Choice>
                <mc:Fallback>
                  <p:oleObj name="Формула" r:id="rId9" imgW="3962400" imgH="5181600" progId="Equation.3">
                    <p:embed/>
                    <p:pic>
                      <p:nvPicPr>
                        <p:cNvPr id="0" name="Object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58711" y="4782561"/>
                          <a:ext cx="39528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Object 17"/>
            <p:cNvGraphicFramePr>
              <a:graphicFrameLocks noChangeAspect="1"/>
            </p:cNvGraphicFramePr>
            <p:nvPr/>
          </p:nvGraphicFramePr>
          <p:xfrm>
            <a:off x="457063" y="4372552"/>
            <a:ext cx="4254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7" name="Формула" r:id="rId11" imgW="4267200" imgH="5181600" progId="Equation.3">
                    <p:embed/>
                  </p:oleObj>
                </mc:Choice>
                <mc:Fallback>
                  <p:oleObj name="Формула" r:id="rId11" imgW="4267200" imgH="5181600" progId="Equation.3">
                    <p:embed/>
                    <p:pic>
                      <p:nvPicPr>
                        <p:cNvPr id="0" name="Object 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7063" y="4372552"/>
                          <a:ext cx="425450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3187700" y="1158875"/>
          <a:ext cx="12128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Формула" r:id="rId13" imgW="14020800" imgH="4876800" progId="Equation.3">
                  <p:embed/>
                </p:oleObj>
              </mc:Choice>
              <mc:Fallback>
                <p:oleObj name="Формула" r:id="rId13" imgW="14020800" imgH="4876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87700" y="1158875"/>
                        <a:ext cx="1212850" cy="420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2" name="Группа 71"/>
          <p:cNvGrpSpPr/>
          <p:nvPr/>
        </p:nvGrpSpPr>
        <p:grpSpPr bwMode="auto">
          <a:xfrm>
            <a:off x="876300" y="1636713"/>
            <a:ext cx="3440113" cy="1914525"/>
            <a:chOff x="875266" y="3923415"/>
            <a:chExt cx="3441553" cy="1913171"/>
          </a:xfrm>
        </p:grpSpPr>
        <p:cxnSp>
          <p:nvCxnSpPr>
            <p:cNvPr id="20525" name="Прямая соединительная линия 34"/>
            <p:cNvCxnSpPr>
              <a:cxnSpLocks noChangeShapeType="1"/>
            </p:cNvCxnSpPr>
            <p:nvPr/>
          </p:nvCxnSpPr>
          <p:spPr bwMode="auto">
            <a:xfrm flipV="1">
              <a:off x="875266" y="3923415"/>
              <a:ext cx="3441553" cy="1913171"/>
            </a:xfrm>
            <a:prstGeom prst="line">
              <a:avLst/>
            </a:prstGeom>
            <a:noFill/>
            <a:ln w="22225" algn="ctr">
              <a:solidFill>
                <a:srgbClr val="3333FF"/>
              </a:solidFill>
              <a:round/>
              <a:tailEnd type="none" w="lg" len="lg"/>
            </a:ln>
          </p:spPr>
        </p:cxnSp>
        <p:sp>
          <p:nvSpPr>
            <p:cNvPr id="20526" name="Овал 36"/>
            <p:cNvSpPr>
              <a:spLocks noChangeArrowheads="1"/>
            </p:cNvSpPr>
            <p:nvPr/>
          </p:nvSpPr>
          <p:spPr bwMode="auto">
            <a:xfrm>
              <a:off x="1234859" y="5574603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27" name="Овал 37"/>
            <p:cNvSpPr>
              <a:spLocks noChangeArrowheads="1"/>
            </p:cNvSpPr>
            <p:nvPr/>
          </p:nvSpPr>
          <p:spPr bwMode="auto">
            <a:xfrm>
              <a:off x="1819987" y="5244793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28" name="Овал 38"/>
            <p:cNvSpPr>
              <a:spLocks noChangeArrowheads="1"/>
            </p:cNvSpPr>
            <p:nvPr/>
          </p:nvSpPr>
          <p:spPr bwMode="auto">
            <a:xfrm>
              <a:off x="2373029" y="4943880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29" name="Овал 42"/>
            <p:cNvSpPr>
              <a:spLocks noChangeArrowheads="1"/>
            </p:cNvSpPr>
            <p:nvPr/>
          </p:nvSpPr>
          <p:spPr bwMode="auto">
            <a:xfrm>
              <a:off x="2918871" y="4635312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30" name="Овал 43"/>
            <p:cNvSpPr>
              <a:spLocks noChangeArrowheads="1"/>
            </p:cNvSpPr>
            <p:nvPr/>
          </p:nvSpPr>
          <p:spPr bwMode="auto">
            <a:xfrm>
              <a:off x="3468107" y="4325947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531" name="Овал 44"/>
            <p:cNvSpPr>
              <a:spLocks noChangeArrowheads="1"/>
            </p:cNvSpPr>
            <p:nvPr/>
          </p:nvSpPr>
          <p:spPr bwMode="auto">
            <a:xfrm>
              <a:off x="3889753" y="4091160"/>
              <a:ext cx="82193" cy="82193"/>
            </a:xfrm>
            <a:prstGeom prst="ellipse">
              <a:avLst/>
            </a:prstGeom>
            <a:solidFill>
              <a:srgbClr val="FF0000"/>
            </a:solidFill>
            <a:ln w="12700" algn="ctr">
              <a:noFill/>
              <a:rou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906658" y="5166175"/>
            <a:ext cx="36353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Формула" r:id="rId15" imgW="3657600" imgH="5181600" progId="Equation.3">
                    <p:embed/>
                  </p:oleObj>
                </mc:Choice>
                <mc:Fallback>
                  <p:oleObj name="Формула" r:id="rId15" imgW="3657600" imgH="5181600" progId="Equation.3">
                    <p:embed/>
                    <p:pic>
                      <p:nvPicPr>
                        <p:cNvPr id="0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06658" y="5166175"/>
                          <a:ext cx="363538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2" name="Object 12"/>
            <p:cNvGraphicFramePr>
              <a:graphicFrameLocks noChangeAspect="1"/>
            </p:cNvGraphicFramePr>
            <p:nvPr/>
          </p:nvGraphicFramePr>
          <p:xfrm>
            <a:off x="1869092" y="5200009"/>
            <a:ext cx="3937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2" name="Формула" r:id="rId17" imgW="3962400" imgH="5181600" progId="Equation.3">
                    <p:embed/>
                  </p:oleObj>
                </mc:Choice>
                <mc:Fallback>
                  <p:oleObj name="Формула" r:id="rId17" imgW="3962400" imgH="5181600" progId="Equation.3">
                    <p:embed/>
                    <p:pic>
                      <p:nvPicPr>
                        <p:cNvPr id="0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69092" y="5200009"/>
                          <a:ext cx="393700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3" name="Группа 72"/>
          <p:cNvGrpSpPr/>
          <p:nvPr/>
        </p:nvGrpSpPr>
        <p:grpSpPr bwMode="auto">
          <a:xfrm>
            <a:off x="1276350" y="1882775"/>
            <a:ext cx="2659063" cy="1400175"/>
            <a:chOff x="1275961" y="2282931"/>
            <a:chExt cx="2659488" cy="1399890"/>
          </a:xfrm>
        </p:grpSpPr>
        <p:cxnSp>
          <p:nvCxnSpPr>
            <p:cNvPr id="20519" name="Прямая со стрелкой 21"/>
            <p:cNvCxnSpPr>
              <a:cxnSpLocks noChangeShapeType="1"/>
            </p:cNvCxnSpPr>
            <p:nvPr/>
          </p:nvCxnSpPr>
          <p:spPr bwMode="auto">
            <a:xfrm rot="5400000">
              <a:off x="1092389" y="3498668"/>
              <a:ext cx="367725" cy="582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520" name="Прямая со стрелкой 21"/>
            <p:cNvCxnSpPr>
              <a:cxnSpLocks noChangeShapeType="1"/>
            </p:cNvCxnSpPr>
            <p:nvPr/>
          </p:nvCxnSpPr>
          <p:spPr bwMode="auto">
            <a:xfrm rot="5400000">
              <a:off x="1596007" y="3096619"/>
              <a:ext cx="524534" cy="1384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521" name="Прямая со стрелкой 21"/>
            <p:cNvCxnSpPr>
              <a:cxnSpLocks noChangeShapeType="1"/>
            </p:cNvCxnSpPr>
            <p:nvPr/>
          </p:nvCxnSpPr>
          <p:spPr bwMode="auto">
            <a:xfrm rot="16200000" flipH="1">
              <a:off x="2878095" y="2675661"/>
              <a:ext cx="157810" cy="2463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522" name="Прямая со стрелкой 21"/>
            <p:cNvCxnSpPr>
              <a:cxnSpLocks noChangeShapeType="1"/>
            </p:cNvCxnSpPr>
            <p:nvPr/>
          </p:nvCxnSpPr>
          <p:spPr bwMode="auto">
            <a:xfrm rot="16200000" flipH="1">
              <a:off x="3292040" y="2734738"/>
              <a:ext cx="432227" cy="1436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523" name="Прямая со стрелкой 21"/>
            <p:cNvCxnSpPr>
              <a:cxnSpLocks noChangeShapeType="1"/>
            </p:cNvCxnSpPr>
            <p:nvPr/>
          </p:nvCxnSpPr>
          <p:spPr bwMode="auto">
            <a:xfrm rot="16200000" flipH="1">
              <a:off x="3769276" y="2443628"/>
              <a:ext cx="326869" cy="5476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524" name="Прямая со стрелкой 21"/>
            <p:cNvCxnSpPr>
              <a:cxnSpLocks noChangeShapeType="1"/>
            </p:cNvCxnSpPr>
            <p:nvPr/>
          </p:nvCxnSpPr>
          <p:spPr bwMode="auto">
            <a:xfrm rot="16200000" flipH="1">
              <a:off x="2228173" y="2887594"/>
              <a:ext cx="359903" cy="0"/>
            </a:xfrm>
            <a:prstGeom prst="straightConnector1">
              <a:avLst/>
            </a:prstGeom>
            <a:noFill/>
            <a:ln w="12700" algn="ctr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</p:cxnSp>
      </p:grp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4516438" y="2076450"/>
          <a:ext cx="40909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Формула" r:id="rId19" imgW="51511200" imgH="10363200" progId="Equation.3">
                  <p:embed/>
                </p:oleObj>
              </mc:Choice>
              <mc:Fallback>
                <p:oleObj name="Формула" r:id="rId19" imgW="51511200" imgH="10363200" progId="Equation.3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16438" y="2076450"/>
                        <a:ext cx="4090987" cy="825500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/>
        </p:nvGraphicFramePr>
        <p:xfrm>
          <a:off x="5075238" y="2820988"/>
          <a:ext cx="39211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21" imgW="49377600" imgH="10363200" progId="Equation.3">
                  <p:embed/>
                </p:oleObj>
              </mc:Choice>
              <mc:Fallback>
                <p:oleObj name="Формула" r:id="rId21" imgW="49377600" imgH="103632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75238" y="2820988"/>
                        <a:ext cx="3921125" cy="825500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Скругленная прямоугольная выноска 56"/>
          <p:cNvSpPr/>
          <p:nvPr/>
        </p:nvSpPr>
        <p:spPr>
          <a:xfrm>
            <a:off x="6750050" y="858838"/>
            <a:ext cx="1763713" cy="519112"/>
          </a:xfrm>
          <a:prstGeom prst="wedgeRoundRectCallout">
            <a:avLst>
              <a:gd name="adj1" fmla="val -49840"/>
              <a:gd name="adj2" fmla="val 80152"/>
              <a:gd name="adj3" fmla="val 16667"/>
            </a:avLst>
          </a:prstGeom>
          <a:solidFill>
            <a:srgbClr val="D1D1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неизвестно!</a:t>
            </a:r>
            <a:endParaRPr lang="ru-RU" sz="2200" b="0" dirty="0"/>
          </a:p>
        </p:txBody>
      </p:sp>
      <p:sp>
        <p:nvSpPr>
          <p:cNvPr id="58" name="Скругленный прямоугольник 57"/>
          <p:cNvSpPr>
            <a:spLocks noChangeArrowheads="1"/>
          </p:cNvSpPr>
          <p:nvPr/>
        </p:nvSpPr>
        <p:spPr bwMode="auto">
          <a:xfrm>
            <a:off x="5738813" y="2827338"/>
            <a:ext cx="682625" cy="830262"/>
          </a:xfrm>
          <a:prstGeom prst="roundRect">
            <a:avLst>
              <a:gd name="adj" fmla="val 16667"/>
            </a:avLst>
          </a:prstGeom>
          <a:solidFill>
            <a:srgbClr val="CCFFCC">
              <a:alpha val="27843"/>
            </a:srgbClr>
          </a:solidFill>
          <a:ln w="12700" algn="ctr">
            <a:solidFill>
              <a:schemeClr val="bg2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59" name="Скругленный прямоугольник 58"/>
          <p:cNvSpPr>
            <a:spLocks noChangeArrowheads="1"/>
          </p:cNvSpPr>
          <p:nvPr/>
        </p:nvSpPr>
        <p:spPr bwMode="auto">
          <a:xfrm>
            <a:off x="6894513" y="2827338"/>
            <a:ext cx="1146175" cy="830262"/>
          </a:xfrm>
          <a:prstGeom prst="roundRect">
            <a:avLst>
              <a:gd name="adj" fmla="val 16667"/>
            </a:avLst>
          </a:prstGeom>
          <a:solidFill>
            <a:srgbClr val="CCFFCC">
              <a:alpha val="27843"/>
            </a:srgbClr>
          </a:solidFill>
          <a:ln w="12700" algn="ctr">
            <a:solidFill>
              <a:schemeClr val="bg2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3" name="Скругленный прямоугольник 62"/>
          <p:cNvSpPr>
            <a:spLocks noChangeArrowheads="1"/>
          </p:cNvSpPr>
          <p:nvPr/>
        </p:nvSpPr>
        <p:spPr bwMode="auto">
          <a:xfrm>
            <a:off x="8250238" y="2827338"/>
            <a:ext cx="684212" cy="830262"/>
          </a:xfrm>
          <a:prstGeom prst="roundRect">
            <a:avLst>
              <a:gd name="adj" fmla="val 16667"/>
            </a:avLst>
          </a:prstGeom>
          <a:solidFill>
            <a:srgbClr val="CCFFCC">
              <a:alpha val="27843"/>
            </a:srgbClr>
          </a:solidFill>
          <a:ln w="12700" algn="ctr">
            <a:solidFill>
              <a:schemeClr val="bg2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4" name="Скругленная прямоугольная выноска 63"/>
          <p:cNvSpPr/>
          <p:nvPr/>
        </p:nvSpPr>
        <p:spPr>
          <a:xfrm>
            <a:off x="6245225" y="3836988"/>
            <a:ext cx="449263" cy="420687"/>
          </a:xfrm>
          <a:prstGeom prst="wedgeRoundRectCallout">
            <a:avLst>
              <a:gd name="adj1" fmla="val -47503"/>
              <a:gd name="adj2" fmla="val -121901"/>
              <a:gd name="adj3" fmla="val 16667"/>
            </a:avLst>
          </a:prstGeom>
          <a:solidFill>
            <a:srgbClr val="D1D1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22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ая прямоугольная выноска 64"/>
          <p:cNvSpPr/>
          <p:nvPr/>
        </p:nvSpPr>
        <p:spPr>
          <a:xfrm>
            <a:off x="7307263" y="3836988"/>
            <a:ext cx="449262" cy="420687"/>
          </a:xfrm>
          <a:prstGeom prst="wedgeRoundRectCallout">
            <a:avLst>
              <a:gd name="adj1" fmla="val -47503"/>
              <a:gd name="adj2" fmla="val -121901"/>
              <a:gd name="adj3" fmla="val 16667"/>
            </a:avLst>
          </a:prstGeom>
          <a:solidFill>
            <a:srgbClr val="D1D1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22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endParaRPr lang="ru-RU" sz="2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ая прямоугольная выноска 65"/>
          <p:cNvSpPr/>
          <p:nvPr/>
        </p:nvSpPr>
        <p:spPr>
          <a:xfrm>
            <a:off x="8369300" y="3836988"/>
            <a:ext cx="449263" cy="420687"/>
          </a:xfrm>
          <a:prstGeom prst="wedgeRoundRectCallout">
            <a:avLst>
              <a:gd name="adj1" fmla="val 24959"/>
              <a:gd name="adj2" fmla="val -109429"/>
              <a:gd name="adj3" fmla="val 16667"/>
            </a:avLst>
          </a:prstGeom>
          <a:solidFill>
            <a:srgbClr val="D1D1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22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Object 6"/>
          <p:cNvGraphicFramePr>
            <a:graphicFrameLocks noChangeAspect="1"/>
          </p:cNvGraphicFramePr>
          <p:nvPr/>
        </p:nvGraphicFramePr>
        <p:xfrm>
          <a:off x="555625" y="4081463"/>
          <a:ext cx="3967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Формула" r:id="rId23" imgW="39319200" imgH="5486400" progId="Equation.3">
                  <p:embed/>
                </p:oleObj>
              </mc:Choice>
              <mc:Fallback>
                <p:oleObj name="Формула" r:id="rId23" imgW="39319200" imgH="54864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5625" y="4081463"/>
                        <a:ext cx="3967163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99"/>
          <p:cNvGrpSpPr/>
          <p:nvPr/>
        </p:nvGrpSpPr>
        <p:grpSpPr bwMode="auto">
          <a:xfrm>
            <a:off x="1430338" y="4735513"/>
            <a:ext cx="2039937" cy="1819275"/>
            <a:chOff x="4141788" y="4840422"/>
            <a:chExt cx="2039937" cy="1819799"/>
          </a:xfrm>
        </p:grpSpPr>
        <p:grpSp>
          <p:nvGrpSpPr>
            <p:cNvPr id="20512" name="Группа 96"/>
            <p:cNvGrpSpPr/>
            <p:nvPr/>
          </p:nvGrpSpPr>
          <p:grpSpPr bwMode="auto">
            <a:xfrm>
              <a:off x="4198037" y="4840422"/>
              <a:ext cx="1980776" cy="1611144"/>
              <a:chOff x="4198037" y="4840422"/>
              <a:chExt cx="1980776" cy="1611144"/>
            </a:xfrm>
          </p:grpSpPr>
          <p:sp>
            <p:nvSpPr>
              <p:cNvPr id="20513" name="Freeform 22"/>
              <p:cNvSpPr/>
              <p:nvPr/>
            </p:nvSpPr>
            <p:spPr bwMode="auto">
              <a:xfrm>
                <a:off x="4549536" y="5289395"/>
                <a:ext cx="1431925" cy="594427"/>
              </a:xfrm>
              <a:custGeom>
                <a:avLst/>
                <a:gdLst>
                  <a:gd name="T0" fmla="*/ 2147483647 w 6071"/>
                  <a:gd name="T1" fmla="*/ 2147483647 h 3795"/>
                  <a:gd name="T2" fmla="*/ 2147483647 w 6071"/>
                  <a:gd name="T3" fmla="*/ 2147483647 h 3795"/>
                  <a:gd name="T4" fmla="*/ 2147483647 w 6071"/>
                  <a:gd name="T5" fmla="*/ 2147483647 h 3795"/>
                  <a:gd name="T6" fmla="*/ 2147483647 w 6071"/>
                  <a:gd name="T7" fmla="*/ 2147483647 h 3795"/>
                  <a:gd name="T8" fmla="*/ 2147483647 w 6071"/>
                  <a:gd name="T9" fmla="*/ 2147483647 h 3795"/>
                  <a:gd name="T10" fmla="*/ 2147483647 w 6071"/>
                  <a:gd name="T11" fmla="*/ 2147483647 h 3795"/>
                  <a:gd name="T12" fmla="*/ 2147483647 w 6071"/>
                  <a:gd name="T13" fmla="*/ 2147483647 h 3795"/>
                  <a:gd name="T14" fmla="*/ 2147483647 w 6071"/>
                  <a:gd name="T15" fmla="*/ 2147483647 h 3795"/>
                  <a:gd name="T16" fmla="*/ 2147483647 w 6071"/>
                  <a:gd name="T17" fmla="*/ 2147483647 h 3795"/>
                  <a:gd name="T18" fmla="*/ 2147483647 w 6071"/>
                  <a:gd name="T19" fmla="*/ 2147483647 h 3795"/>
                  <a:gd name="T20" fmla="*/ 2147483647 w 6071"/>
                  <a:gd name="T21" fmla="*/ 2147483647 h 3795"/>
                  <a:gd name="T22" fmla="*/ 2147483647 w 6071"/>
                  <a:gd name="T23" fmla="*/ 2147483647 h 3795"/>
                  <a:gd name="T24" fmla="*/ 2147483647 w 6071"/>
                  <a:gd name="T25" fmla="*/ 2147483647 h 3795"/>
                  <a:gd name="T26" fmla="*/ 2147483647 w 6071"/>
                  <a:gd name="T27" fmla="*/ 2147483647 h 3795"/>
                  <a:gd name="T28" fmla="*/ 2147483647 w 6071"/>
                  <a:gd name="T29" fmla="*/ 2147483647 h 3795"/>
                  <a:gd name="T30" fmla="*/ 2147483647 w 6071"/>
                  <a:gd name="T31" fmla="*/ 2147483647 h 3795"/>
                  <a:gd name="T32" fmla="*/ 2147483647 w 6071"/>
                  <a:gd name="T33" fmla="*/ 2147483647 h 3795"/>
                  <a:gd name="T34" fmla="*/ 2147483647 w 6071"/>
                  <a:gd name="T35" fmla="*/ 2147483647 h 3795"/>
                  <a:gd name="T36" fmla="*/ 2147483647 w 6071"/>
                  <a:gd name="T37" fmla="*/ 2147483647 h 3795"/>
                  <a:gd name="T38" fmla="*/ 2147483647 w 6071"/>
                  <a:gd name="T39" fmla="*/ 2147483647 h 3795"/>
                  <a:gd name="T40" fmla="*/ 2147483647 w 6071"/>
                  <a:gd name="T41" fmla="*/ 2147483647 h 3795"/>
                  <a:gd name="T42" fmla="*/ 2147483647 w 6071"/>
                  <a:gd name="T43" fmla="*/ 2147483647 h 3795"/>
                  <a:gd name="T44" fmla="*/ 2147483647 w 6071"/>
                  <a:gd name="T45" fmla="*/ 2147483647 h 3795"/>
                  <a:gd name="T46" fmla="*/ 2147483647 w 6071"/>
                  <a:gd name="T47" fmla="*/ 2147483647 h 3795"/>
                  <a:gd name="T48" fmla="*/ 2147483647 w 6071"/>
                  <a:gd name="T49" fmla="*/ 2147483647 h 3795"/>
                  <a:gd name="T50" fmla="*/ 2147483647 w 6071"/>
                  <a:gd name="T51" fmla="*/ 2147483647 h 3795"/>
                  <a:gd name="T52" fmla="*/ 2147483647 w 6071"/>
                  <a:gd name="T53" fmla="*/ 2147483647 h 3795"/>
                  <a:gd name="T54" fmla="*/ 2147483647 w 6071"/>
                  <a:gd name="T55" fmla="*/ 2147483647 h 3795"/>
                  <a:gd name="T56" fmla="*/ 2147483647 w 6071"/>
                  <a:gd name="T57" fmla="*/ 2147483647 h 3795"/>
                  <a:gd name="T58" fmla="*/ 2147483647 w 6071"/>
                  <a:gd name="T59" fmla="*/ 2147483647 h 3795"/>
                  <a:gd name="T60" fmla="*/ 2147483647 w 6071"/>
                  <a:gd name="T61" fmla="*/ 2147483647 h 3795"/>
                  <a:gd name="T62" fmla="*/ 2147483647 w 6071"/>
                  <a:gd name="T63" fmla="*/ 2147483647 h 3795"/>
                  <a:gd name="T64" fmla="*/ 2147483647 w 6071"/>
                  <a:gd name="T65" fmla="*/ 2147483647 h 3795"/>
                  <a:gd name="T66" fmla="*/ 2147483647 w 6071"/>
                  <a:gd name="T67" fmla="*/ 2147483647 h 3795"/>
                  <a:gd name="T68" fmla="*/ 2147483647 w 6071"/>
                  <a:gd name="T69" fmla="*/ 2147483647 h 3795"/>
                  <a:gd name="T70" fmla="*/ 2147483647 w 6071"/>
                  <a:gd name="T71" fmla="*/ 2147483647 h 3795"/>
                  <a:gd name="T72" fmla="*/ 2147483647 w 6071"/>
                  <a:gd name="T73" fmla="*/ 2147483647 h 3795"/>
                  <a:gd name="T74" fmla="*/ 2147483647 w 6071"/>
                  <a:gd name="T75" fmla="*/ 2147483647 h 3795"/>
                  <a:gd name="T76" fmla="*/ 2147483647 w 6071"/>
                  <a:gd name="T77" fmla="*/ 2147483647 h 3795"/>
                  <a:gd name="T78" fmla="*/ 2147483647 w 6071"/>
                  <a:gd name="T79" fmla="*/ 2147483647 h 3795"/>
                  <a:gd name="T80" fmla="*/ 2147483647 w 6071"/>
                  <a:gd name="T81" fmla="*/ 2147483647 h 3795"/>
                  <a:gd name="T82" fmla="*/ 2147483647 w 6071"/>
                  <a:gd name="T83" fmla="*/ 2147483647 h 3795"/>
                  <a:gd name="T84" fmla="*/ 2147483647 w 6071"/>
                  <a:gd name="T85" fmla="*/ 2147483647 h 3795"/>
                  <a:gd name="T86" fmla="*/ 2147483647 w 6071"/>
                  <a:gd name="T87" fmla="*/ 2147483647 h 379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071"/>
                  <a:gd name="T133" fmla="*/ 0 h 3795"/>
                  <a:gd name="T134" fmla="*/ 6071 w 6071"/>
                  <a:gd name="T135" fmla="*/ 3795 h 379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071" h="3795">
                    <a:moveTo>
                      <a:pt x="50" y="18"/>
                    </a:moveTo>
                    <a:lnTo>
                      <a:pt x="201" y="379"/>
                    </a:lnTo>
                    <a:lnTo>
                      <a:pt x="276" y="557"/>
                    </a:lnTo>
                    <a:lnTo>
                      <a:pt x="350" y="730"/>
                    </a:lnTo>
                    <a:lnTo>
                      <a:pt x="501" y="1056"/>
                    </a:lnTo>
                    <a:lnTo>
                      <a:pt x="651" y="1365"/>
                    </a:lnTo>
                    <a:lnTo>
                      <a:pt x="802" y="1654"/>
                    </a:lnTo>
                    <a:lnTo>
                      <a:pt x="951" y="1926"/>
                    </a:lnTo>
                    <a:lnTo>
                      <a:pt x="1101" y="2178"/>
                    </a:lnTo>
                    <a:lnTo>
                      <a:pt x="1252" y="2411"/>
                    </a:lnTo>
                    <a:lnTo>
                      <a:pt x="1401" y="2626"/>
                    </a:lnTo>
                    <a:lnTo>
                      <a:pt x="1551" y="2821"/>
                    </a:lnTo>
                    <a:lnTo>
                      <a:pt x="1701" y="2998"/>
                    </a:lnTo>
                    <a:lnTo>
                      <a:pt x="1850" y="3156"/>
                    </a:lnTo>
                    <a:lnTo>
                      <a:pt x="2000" y="3296"/>
                    </a:lnTo>
                    <a:lnTo>
                      <a:pt x="2149" y="3417"/>
                    </a:lnTo>
                    <a:lnTo>
                      <a:pt x="2298" y="3519"/>
                    </a:lnTo>
                    <a:lnTo>
                      <a:pt x="2446" y="3602"/>
                    </a:lnTo>
                    <a:lnTo>
                      <a:pt x="2594" y="3665"/>
                    </a:lnTo>
                    <a:lnTo>
                      <a:pt x="2743" y="3712"/>
                    </a:lnTo>
                    <a:lnTo>
                      <a:pt x="2890" y="3739"/>
                    </a:lnTo>
                    <a:lnTo>
                      <a:pt x="3037" y="3748"/>
                    </a:lnTo>
                    <a:lnTo>
                      <a:pt x="3185" y="3739"/>
                    </a:lnTo>
                    <a:lnTo>
                      <a:pt x="3332" y="3711"/>
                    </a:lnTo>
                    <a:lnTo>
                      <a:pt x="3480" y="3665"/>
                    </a:lnTo>
                    <a:lnTo>
                      <a:pt x="3628" y="3600"/>
                    </a:lnTo>
                    <a:lnTo>
                      <a:pt x="3777" y="3517"/>
                    </a:lnTo>
                    <a:lnTo>
                      <a:pt x="3925" y="3416"/>
                    </a:lnTo>
                    <a:lnTo>
                      <a:pt x="4073" y="3295"/>
                    </a:lnTo>
                    <a:lnTo>
                      <a:pt x="4223" y="3155"/>
                    </a:lnTo>
                    <a:lnTo>
                      <a:pt x="4372" y="2997"/>
                    </a:lnTo>
                    <a:lnTo>
                      <a:pt x="4521" y="2820"/>
                    </a:lnTo>
                    <a:lnTo>
                      <a:pt x="4671" y="2625"/>
                    </a:lnTo>
                    <a:lnTo>
                      <a:pt x="4821" y="2411"/>
                    </a:lnTo>
                    <a:lnTo>
                      <a:pt x="4971" y="2177"/>
                    </a:lnTo>
                    <a:lnTo>
                      <a:pt x="5121" y="1925"/>
                    </a:lnTo>
                    <a:lnTo>
                      <a:pt x="5271" y="1654"/>
                    </a:lnTo>
                    <a:lnTo>
                      <a:pt x="5421" y="1364"/>
                    </a:lnTo>
                    <a:lnTo>
                      <a:pt x="5571" y="1056"/>
                    </a:lnTo>
                    <a:lnTo>
                      <a:pt x="5722" y="729"/>
                    </a:lnTo>
                    <a:lnTo>
                      <a:pt x="5796" y="557"/>
                    </a:lnTo>
                    <a:lnTo>
                      <a:pt x="5871" y="379"/>
                    </a:lnTo>
                    <a:lnTo>
                      <a:pt x="6021" y="18"/>
                    </a:lnTo>
                    <a:cubicBezTo>
                      <a:pt x="6026" y="6"/>
                      <a:pt x="6040" y="0"/>
                      <a:pt x="6053" y="5"/>
                    </a:cubicBezTo>
                    <a:cubicBezTo>
                      <a:pt x="6065" y="10"/>
                      <a:pt x="6071" y="24"/>
                      <a:pt x="6066" y="37"/>
                    </a:cubicBezTo>
                    <a:lnTo>
                      <a:pt x="5916" y="398"/>
                    </a:lnTo>
                    <a:lnTo>
                      <a:pt x="5840" y="576"/>
                    </a:lnTo>
                    <a:lnTo>
                      <a:pt x="5765" y="750"/>
                    </a:lnTo>
                    <a:lnTo>
                      <a:pt x="5614" y="1077"/>
                    </a:lnTo>
                    <a:lnTo>
                      <a:pt x="5464" y="1386"/>
                    </a:lnTo>
                    <a:lnTo>
                      <a:pt x="5313" y="1677"/>
                    </a:lnTo>
                    <a:lnTo>
                      <a:pt x="5162" y="1950"/>
                    </a:lnTo>
                    <a:lnTo>
                      <a:pt x="5012" y="2203"/>
                    </a:lnTo>
                    <a:lnTo>
                      <a:pt x="4860" y="2438"/>
                    </a:lnTo>
                    <a:lnTo>
                      <a:pt x="4709" y="2654"/>
                    </a:lnTo>
                    <a:lnTo>
                      <a:pt x="4558" y="2851"/>
                    </a:lnTo>
                    <a:lnTo>
                      <a:pt x="4407" y="3030"/>
                    </a:lnTo>
                    <a:lnTo>
                      <a:pt x="4256" y="3190"/>
                    </a:lnTo>
                    <a:lnTo>
                      <a:pt x="4104" y="3332"/>
                    </a:lnTo>
                    <a:lnTo>
                      <a:pt x="3952" y="3455"/>
                    </a:lnTo>
                    <a:lnTo>
                      <a:pt x="3800" y="3559"/>
                    </a:lnTo>
                    <a:lnTo>
                      <a:pt x="3647" y="3644"/>
                    </a:lnTo>
                    <a:lnTo>
                      <a:pt x="3495" y="3710"/>
                    </a:lnTo>
                    <a:lnTo>
                      <a:pt x="3341" y="3758"/>
                    </a:lnTo>
                    <a:lnTo>
                      <a:pt x="3188" y="3786"/>
                    </a:lnTo>
                    <a:lnTo>
                      <a:pt x="3034" y="3795"/>
                    </a:lnTo>
                    <a:lnTo>
                      <a:pt x="2881" y="3786"/>
                    </a:lnTo>
                    <a:lnTo>
                      <a:pt x="2728" y="3757"/>
                    </a:lnTo>
                    <a:lnTo>
                      <a:pt x="2575" y="3709"/>
                    </a:lnTo>
                    <a:lnTo>
                      <a:pt x="2423" y="3643"/>
                    </a:lnTo>
                    <a:lnTo>
                      <a:pt x="2271" y="3558"/>
                    </a:lnTo>
                    <a:lnTo>
                      <a:pt x="2118" y="3454"/>
                    </a:lnTo>
                    <a:lnTo>
                      <a:pt x="1967" y="3331"/>
                    </a:lnTo>
                    <a:lnTo>
                      <a:pt x="1815" y="3189"/>
                    </a:lnTo>
                    <a:lnTo>
                      <a:pt x="1664" y="3029"/>
                    </a:lnTo>
                    <a:lnTo>
                      <a:pt x="1512" y="2850"/>
                    </a:lnTo>
                    <a:lnTo>
                      <a:pt x="1362" y="2653"/>
                    </a:lnTo>
                    <a:lnTo>
                      <a:pt x="1211" y="2437"/>
                    </a:lnTo>
                    <a:lnTo>
                      <a:pt x="1060" y="2203"/>
                    </a:lnTo>
                    <a:lnTo>
                      <a:pt x="909" y="1949"/>
                    </a:lnTo>
                    <a:lnTo>
                      <a:pt x="759" y="1677"/>
                    </a:lnTo>
                    <a:lnTo>
                      <a:pt x="608" y="1386"/>
                    </a:lnTo>
                    <a:lnTo>
                      <a:pt x="458" y="1077"/>
                    </a:lnTo>
                    <a:lnTo>
                      <a:pt x="306" y="749"/>
                    </a:lnTo>
                    <a:lnTo>
                      <a:pt x="231" y="576"/>
                    </a:lnTo>
                    <a:lnTo>
                      <a:pt x="156" y="398"/>
                    </a:lnTo>
                    <a:lnTo>
                      <a:pt x="5" y="37"/>
                    </a:lnTo>
                    <a:cubicBezTo>
                      <a:pt x="0" y="25"/>
                      <a:pt x="6" y="10"/>
                      <a:pt x="18" y="5"/>
                    </a:cubicBezTo>
                    <a:cubicBezTo>
                      <a:pt x="30" y="0"/>
                      <a:pt x="44" y="6"/>
                      <a:pt x="50" y="18"/>
                    </a:cubicBezTo>
                    <a:close/>
                  </a:path>
                </a:pathLst>
              </a:custGeom>
              <a:solidFill>
                <a:srgbClr val="3333FF"/>
              </a:solidFill>
              <a:ln w="2">
                <a:solidFill>
                  <a:srgbClr val="3333FF"/>
                </a:solidFill>
                <a:bevel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514" name="Группа 73"/>
              <p:cNvGrpSpPr/>
              <p:nvPr/>
            </p:nvGrpSpPr>
            <p:grpSpPr bwMode="auto">
              <a:xfrm>
                <a:off x="4198037" y="4840422"/>
                <a:ext cx="1980776" cy="1611144"/>
                <a:chOff x="552662" y="4476371"/>
                <a:chExt cx="1980299" cy="1611214"/>
              </a:xfrm>
            </p:grpSpPr>
            <p:cxnSp>
              <p:nvCxnSpPr>
                <p:cNvPr id="20515" name="Прямая со стрелкой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2662" y="5848400"/>
                  <a:ext cx="1980299" cy="12114"/>
                </a:xfrm>
                <a:prstGeom prst="straightConnector1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tailEnd type="triangle" w="lg" len="lg"/>
                </a:ln>
              </p:spPr>
            </p:cxnSp>
            <p:cxnSp>
              <p:nvCxnSpPr>
                <p:cNvPr id="20516" name="Прямая со стрелкой 1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6256" y="5281184"/>
                  <a:ext cx="1611214" cy="1588"/>
                </a:xfrm>
                <a:prstGeom prst="straightConnector1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tailEnd type="triangle" w="lg" len="lg"/>
                </a:ln>
              </p:spPr>
            </p:cxnSp>
            <p:cxnSp>
              <p:nvCxnSpPr>
                <p:cNvPr id="20517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454333" y="5689361"/>
                  <a:ext cx="348408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dash"/>
                  <a:round/>
                  <a:tailEnd type="none" w="lg" len="lg"/>
                </a:ln>
              </p:spPr>
            </p:cxnSp>
            <p:sp>
              <p:nvSpPr>
                <p:cNvPr id="20518" name="Овал 12"/>
                <p:cNvSpPr>
                  <a:spLocks noChangeArrowheads="1"/>
                </p:cNvSpPr>
                <p:nvPr/>
              </p:nvSpPr>
              <p:spPr bwMode="auto">
                <a:xfrm>
                  <a:off x="1589941" y="5477566"/>
                  <a:ext cx="82193" cy="82193"/>
                </a:xfrm>
                <a:prstGeom prst="ellipse">
                  <a:avLst/>
                </a:prstGeom>
                <a:solidFill>
                  <a:srgbClr val="FF0000"/>
                </a:solidFill>
                <a:ln w="12700" algn="ctr">
                  <a:noFill/>
                  <a:round/>
                  <a:tailEnd type="triangle" w="lg" len="lg"/>
                </a:ln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20488" name="Object 9"/>
            <p:cNvGraphicFramePr>
              <a:graphicFrameLocks noChangeAspect="1"/>
            </p:cNvGraphicFramePr>
            <p:nvPr/>
          </p:nvGraphicFramePr>
          <p:xfrm>
            <a:off x="4141788" y="4897438"/>
            <a:ext cx="3048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Формула" r:id="rId25" imgW="3048000" imgH="3352800" progId="Equation.3">
                    <p:embed/>
                  </p:oleObj>
                </mc:Choice>
                <mc:Fallback>
                  <p:oleObj name="Формула" r:id="rId25" imgW="3048000" imgH="3352800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141788" y="4897438"/>
                          <a:ext cx="304800" cy="333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5876925" y="6236359"/>
            <a:ext cx="30480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Формула" r:id="rId27" imgW="3048000" imgH="4267200" progId="Equation.3">
                    <p:embed/>
                  </p:oleObj>
                </mc:Choice>
                <mc:Fallback>
                  <p:oleObj name="Формула" r:id="rId27" imgW="3048000" imgH="4267200" progId="Equation.3">
                    <p:embed/>
                    <p:pic>
                      <p:nvPicPr>
                        <p:cNvPr id="0" name="Изображение 204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876925" y="6236359"/>
                          <a:ext cx="304800" cy="4238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5073650" y="6169025"/>
            <a:ext cx="425450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Формула" r:id="rId29" imgW="4267200" imgH="4876800" progId="Equation.3">
                    <p:embed/>
                  </p:oleObj>
                </mc:Choice>
                <mc:Fallback>
                  <p:oleObj name="Формула" r:id="rId29" imgW="4267200" imgH="48768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5073650" y="6169025"/>
                          <a:ext cx="425450" cy="484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5" name="Object 7"/>
          <p:cNvGraphicFramePr>
            <a:graphicFrameLocks noChangeAspect="1"/>
          </p:cNvGraphicFramePr>
          <p:nvPr/>
        </p:nvGraphicFramePr>
        <p:xfrm>
          <a:off x="4757738" y="4716463"/>
          <a:ext cx="2492375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Формула" r:id="rId31" imgW="31394400" imgH="20116800" progId="Equation.3">
                  <p:embed/>
                </p:oleObj>
              </mc:Choice>
              <mc:Fallback>
                <p:oleObj name="Формула" r:id="rId31" imgW="31394400" imgH="201168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57738" y="4716463"/>
                        <a:ext cx="2492375" cy="16017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" cap="flat" cmpd="sng">
                        <a:solidFill>
                          <a:srgbClr val="80808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28DA5-1CBD-4AFE-8C96-1B064BCDAB0E}" type="slidenum">
              <a:rPr lang="ru-RU" smtClean="0"/>
            </a:fld>
            <a:endParaRPr lang="ru-RU" smtClean="0"/>
          </a:p>
        </p:txBody>
      </p:sp>
      <p:sp>
        <p:nvSpPr>
          <p:cNvPr id="2151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70900" cy="55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Коэффициент достоверности</a:t>
            </a:r>
            <a:endParaRPr lang="ru-RU" sz="3000"/>
          </a:p>
        </p:txBody>
      </p:sp>
      <p:sp>
        <p:nvSpPr>
          <p:cNvPr id="21517" name="Rectangle 2" descr="Орех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tailEnd type="none" w="lg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900113" y="993775"/>
          <a:ext cx="2895600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1" imgW="31394400" imgH="20116800" progId="Equation.3">
                  <p:embed/>
                </p:oleObj>
              </mc:Choice>
              <mc:Fallback>
                <p:oleObj name="Формула" r:id="rId1" imgW="31394400" imgH="20116800" progId="Equation.3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993775"/>
                        <a:ext cx="2895600" cy="1858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338638" y="1001713"/>
          <a:ext cx="1133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Формула" r:id="rId3" imgW="11277600" imgH="5486400" progId="Equation.3">
                  <p:embed/>
                </p:oleObj>
              </mc:Choice>
              <mc:Fallback>
                <p:oleObj name="Формула" r:id="rId3" imgW="11277600" imgH="5486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8638" y="1001713"/>
                        <a:ext cx="11334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365625" y="1719263"/>
          <a:ext cx="1568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Формула" r:id="rId5" imgW="15544800" imgH="5486400" progId="Equation.3">
                  <p:embed/>
                </p:oleObj>
              </mc:Choice>
              <mc:Fallback>
                <p:oleObj name="Формула" r:id="rId5" imgW="155448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5625" y="1719263"/>
                        <a:ext cx="156845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519738" y="1033463"/>
            <a:ext cx="2668587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заданные пары значений</a:t>
            </a:r>
            <a:endParaRPr lang="ru-RU"/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682625" y="3105150"/>
            <a:ext cx="6921500" cy="170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84150" indent="-168275">
              <a:defRPr/>
            </a:pPr>
            <a:r>
              <a:rPr lang="ru-RU" sz="2400" b="0" dirty="0">
                <a:solidFill>
                  <a:srgbClr val="3333FF"/>
                </a:solidFill>
              </a:rPr>
              <a:t>Крайние случаи:</a:t>
            </a:r>
            <a:endParaRPr lang="ru-RU" sz="2400" b="0" dirty="0">
              <a:solidFill>
                <a:srgbClr val="3333FF"/>
              </a:solidFill>
            </a:endParaRPr>
          </a:p>
          <a:p>
            <a:pPr marL="357505" indent="-168275">
              <a:buFont typeface="Arial" panose="020B0604020202020204" pitchFamily="34" charset="0"/>
              <a:buChar char="•"/>
              <a:defRPr/>
            </a:pPr>
            <a:r>
              <a:rPr lang="ru-RU" sz="2400" b="0" dirty="0"/>
              <a:t>если график проходит через точки:</a:t>
            </a:r>
            <a:endParaRPr lang="ru-RU" sz="2400" b="0" dirty="0"/>
          </a:p>
          <a:p>
            <a:pPr marL="357505" indent="-1682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ru-RU" sz="2400" b="0" dirty="0"/>
          </a:p>
          <a:p>
            <a:pPr marL="357505" indent="-168275">
              <a:buFont typeface="Arial" panose="020B0604020202020204" pitchFamily="34" charset="0"/>
              <a:buChar char="•"/>
              <a:defRPr/>
            </a:pPr>
            <a:r>
              <a:rPr lang="ru-RU" sz="2400" b="0" dirty="0"/>
              <a:t>если считаем, что </a:t>
            </a:r>
            <a:r>
              <a:rPr 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0" dirty="0"/>
              <a:t> </a:t>
            </a:r>
            <a:r>
              <a:rPr lang="ru-RU" sz="2400" b="0" dirty="0"/>
              <a:t>не меняется и             : </a:t>
            </a:r>
            <a:endParaRPr lang="ru-RU" sz="2400" b="0" dirty="0"/>
          </a:p>
        </p:txBody>
      </p:sp>
      <p:graphicFrame>
        <p:nvGraphicFramePr>
          <p:cNvPr id="64" name="Object 13"/>
          <p:cNvGraphicFramePr>
            <a:graphicFrameLocks noChangeAspect="1"/>
          </p:cNvGraphicFramePr>
          <p:nvPr/>
        </p:nvGraphicFramePr>
        <p:xfrm>
          <a:off x="4440238" y="2320925"/>
          <a:ext cx="3381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Формула" r:id="rId7" imgW="3352800" imgH="4572000" progId="Equation.3">
                  <p:embed/>
                </p:oleObj>
              </mc:Choice>
              <mc:Fallback>
                <p:oleObj name="Формула" r:id="rId7" imgW="3352800" imgH="45720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0238" y="2320925"/>
                        <a:ext cx="338137" cy="460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4640263" y="2327275"/>
            <a:ext cx="31845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 – среднее значение</a:t>
            </a:r>
            <a:endParaRPr lang="ru-RU"/>
          </a:p>
        </p:txBody>
      </p:sp>
      <p:graphicFrame>
        <p:nvGraphicFramePr>
          <p:cNvPr id="66" name="Object 14"/>
          <p:cNvGraphicFramePr>
            <a:graphicFrameLocks noChangeAspect="1"/>
          </p:cNvGraphicFramePr>
          <p:nvPr/>
        </p:nvGraphicFramePr>
        <p:xfrm>
          <a:off x="7664450" y="2274888"/>
          <a:ext cx="4000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Формула" r:id="rId9" imgW="3962400" imgH="5486400" progId="Equation.3">
                  <p:embed/>
                </p:oleObj>
              </mc:Choice>
              <mc:Fallback>
                <p:oleObj name="Формула" r:id="rId9" imgW="3962400" imgH="5486400" progId="Equation.3">
                  <p:embed/>
                  <p:pic>
                    <p:nvPicPr>
                      <p:cNvPr id="0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4450" y="2274888"/>
                        <a:ext cx="400050" cy="554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5"/>
          <p:cNvGraphicFramePr>
            <a:graphicFrameLocks noChangeAspect="1"/>
          </p:cNvGraphicFramePr>
          <p:nvPr/>
        </p:nvGraphicFramePr>
        <p:xfrm>
          <a:off x="1814513" y="3871913"/>
          <a:ext cx="1009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Формула" r:id="rId11" imgW="10058400" imgH="4572000" progId="Equation.3">
                  <p:embed/>
                </p:oleObj>
              </mc:Choice>
              <mc:Fallback>
                <p:oleObj name="Формула" r:id="rId11" imgW="10058400" imgH="45720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4513" y="3871913"/>
                        <a:ext cx="1009650" cy="460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6"/>
          <p:cNvGraphicFramePr>
            <a:graphicFrameLocks noChangeAspect="1"/>
          </p:cNvGraphicFramePr>
          <p:nvPr/>
        </p:nvGraphicFramePr>
        <p:xfrm>
          <a:off x="6084888" y="4287838"/>
          <a:ext cx="9858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Формула" r:id="rId13" imgW="9753600" imgH="5486400" progId="Equation.3">
                  <p:embed/>
                </p:oleObj>
              </mc:Choice>
              <mc:Fallback>
                <p:oleObj name="Формула" r:id="rId13" imgW="9753600" imgH="5486400" progId="Equation.3">
                  <p:embed/>
                  <p:pic>
                    <p:nvPicPr>
                      <p:cNvPr id="0" name="Object 1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84888" y="4287838"/>
                        <a:ext cx="985837" cy="554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7"/>
          <p:cNvGraphicFramePr>
            <a:graphicFrameLocks noChangeAspect="1"/>
          </p:cNvGraphicFramePr>
          <p:nvPr/>
        </p:nvGraphicFramePr>
        <p:xfrm>
          <a:off x="1822450" y="4751388"/>
          <a:ext cx="10699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15" imgW="10668000" imgH="4876800" progId="Equation.3">
                  <p:embed/>
                </p:oleObj>
              </mc:Choice>
              <mc:Fallback>
                <p:oleObj name="Формула" r:id="rId15" imgW="10668000" imgH="4876800" progId="Equation.3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22450" y="4751388"/>
                        <a:ext cx="1069975" cy="4905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"/>
          <p:cNvGrpSpPr/>
          <p:nvPr/>
        </p:nvGrpSpPr>
        <p:grpSpPr bwMode="auto">
          <a:xfrm>
            <a:off x="685800" y="5402263"/>
            <a:ext cx="7697788" cy="663575"/>
            <a:chOff x="464" y="2126"/>
            <a:chExt cx="4849" cy="418"/>
          </a:xfrm>
        </p:grpSpPr>
        <p:sp>
          <p:nvSpPr>
            <p:cNvPr id="21522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4555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Фактически – метод наименьших квадратов!</a:t>
              </a:r>
              <a:endParaRPr lang="ru-RU" sz="2400"/>
            </a:p>
          </p:txBody>
        </p:sp>
        <p:sp>
          <p:nvSpPr>
            <p:cNvPr id="21523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3" grpId="0" build="p"/>
      <p:bldP spid="6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FEC9AD-F7B0-49CB-A873-F5E440F046BD}" type="slidenum">
              <a:rPr lang="ru-RU" smtClean="0"/>
            </a:fld>
            <a:endParaRPr lang="ru-RU" smtClean="0"/>
          </a:p>
        </p:txBody>
      </p:sp>
      <p:sp>
        <p:nvSpPr>
          <p:cNvPr id="6963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Восстановление зависимостей </a:t>
            </a:r>
            <a:endParaRPr lang="ru-RU" sz="3000"/>
          </a:p>
        </p:txBody>
      </p:sp>
      <p:pic>
        <p:nvPicPr>
          <p:cNvPr id="69637" name="Picture 1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49325" y="1577975"/>
            <a:ext cx="4337050" cy="3749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69638" name="Прямоугольник 5"/>
          <p:cNvSpPr>
            <a:spLocks noChangeArrowheads="1"/>
          </p:cNvSpPr>
          <p:nvPr/>
        </p:nvSpPr>
        <p:spPr bwMode="auto">
          <a:xfrm>
            <a:off x="381000" y="850900"/>
            <a:ext cx="36242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Диаграмма «График»: </a:t>
            </a:r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28975" y="1520825"/>
            <a:ext cx="896938" cy="519113"/>
          </a:xfrm>
          <a:prstGeom prst="wedgeRoundRectCallout">
            <a:avLst>
              <a:gd name="adj1" fmla="val 37775"/>
              <a:gd name="adj2" fmla="val 82177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ПКМ</a:t>
            </a:r>
            <a:endParaRPr lang="ru-RU" sz="2200" b="0" dirty="0"/>
          </a:p>
        </p:txBody>
      </p:sp>
      <p:pic>
        <p:nvPicPr>
          <p:cNvPr id="122883" name="Picture 3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063" y="2324100"/>
            <a:ext cx="4716462" cy="33004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700F2-5F40-44A7-A9A4-26B054850E1B}" type="slidenum">
              <a:rPr lang="ru-RU" smtClean="0"/>
            </a:fld>
            <a:endParaRPr lang="ru-RU" smtClean="0"/>
          </a:p>
        </p:txBody>
      </p:sp>
      <p:sp>
        <p:nvSpPr>
          <p:cNvPr id="3686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Адреса</a:t>
            </a:r>
            <a:endParaRPr lang="ru-RU" sz="3000"/>
          </a:p>
        </p:txBody>
      </p:sp>
      <p:pic>
        <p:nvPicPr>
          <p:cNvPr id="215042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3100" y="1819275"/>
            <a:ext cx="3619500" cy="265588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50800" dir="276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60375" y="960438"/>
            <a:ext cx="3592513" cy="569912"/>
          </a:xfrm>
          <a:prstGeom prst="wedgeRoundRectCallout">
            <a:avLst>
              <a:gd name="adj1" fmla="val -26833"/>
              <a:gd name="adj2" fmla="val 100223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адрес активной ячейки</a:t>
            </a:r>
            <a:endParaRPr lang="ru-RU" sz="2200" b="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287463" y="3549650"/>
            <a:ext cx="1706562" cy="569913"/>
          </a:xfrm>
          <a:prstGeom prst="wedgeRoundRectCallout">
            <a:avLst>
              <a:gd name="adj1" fmla="val 11536"/>
              <a:gd name="adj2" fmla="val -15675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ячейка </a:t>
            </a:r>
            <a:r>
              <a:rPr lang="en-US" sz="2200" dirty="0">
                <a:solidFill>
                  <a:srgbClr val="000000"/>
                </a:solidFill>
              </a:rPr>
              <a:t>B2</a:t>
            </a:r>
            <a:endParaRPr lang="ru-RU" sz="2200" dirty="0"/>
          </a:p>
        </p:txBody>
      </p:sp>
      <p:pic>
        <p:nvPicPr>
          <p:cNvPr id="215043" name="Picture 3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6175" y="1819275"/>
            <a:ext cx="3619500" cy="265588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50800" dir="276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589588" y="1000125"/>
            <a:ext cx="2419350" cy="568325"/>
          </a:xfrm>
          <a:prstGeom prst="wedgeRoundRectCallout">
            <a:avLst>
              <a:gd name="adj1" fmla="val 1187"/>
              <a:gd name="adj2" fmla="val 262528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диапазон </a:t>
            </a:r>
            <a:r>
              <a:rPr lang="en-US" sz="2200" dirty="0">
                <a:solidFill>
                  <a:srgbClr val="000000"/>
                </a:solidFill>
              </a:rPr>
              <a:t>B2</a:t>
            </a:r>
            <a:r>
              <a:rPr lang="ru-RU" sz="2200" dirty="0">
                <a:solidFill>
                  <a:srgbClr val="000000"/>
                </a:solidFill>
              </a:rPr>
              <a:t>:С7</a:t>
            </a:r>
            <a:endParaRPr lang="ru-RU" sz="2200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00050" y="4665663"/>
            <a:ext cx="8204200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600">
                <a:solidFill>
                  <a:srgbClr val="3333FF"/>
                </a:solidFill>
              </a:rPr>
              <a:t>Ссылки в формулах: </a:t>
            </a:r>
            <a:r>
              <a:rPr lang="ru-RU" sz="2600" b="0">
                <a:solidFill>
                  <a:srgbClr val="000000"/>
                </a:solidFill>
              </a:rPr>
              <a:t> </a:t>
            </a:r>
            <a:br>
              <a:rPr lang="ru-RU" sz="2600" b="0">
                <a:solidFill>
                  <a:srgbClr val="000000"/>
                </a:solidFill>
              </a:rPr>
            </a:br>
            <a:r>
              <a:rPr lang="ru-RU" sz="2600" b="0">
                <a:solidFill>
                  <a:srgbClr val="000000"/>
                </a:solidFill>
              </a:rPr>
              <a:t>         </a:t>
            </a:r>
            <a:r>
              <a:rPr lang="ru-RU" sz="2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B2+2*C3      </a:t>
            </a:r>
            <a:r>
              <a:rPr lang="ru-RU" sz="2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A2+2*</a:t>
            </a:r>
            <a:r>
              <a:rPr lang="ru-RU" sz="2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СУММ(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B2:C</a:t>
            </a:r>
            <a:r>
              <a:rPr lang="ru-RU" sz="2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7)</a:t>
            </a:r>
            <a:endParaRPr lang="ru-RU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flipH="1">
            <a:off x="5397500" y="2125663"/>
            <a:ext cx="647700" cy="463550"/>
          </a:xfrm>
          <a:prstGeom prst="wedgeRoundRectCallout">
            <a:avLst>
              <a:gd name="adj1" fmla="val -89613"/>
              <a:gd name="adj2" fmla="val 92473"/>
              <a:gd name="adj3" fmla="val 16667"/>
            </a:avLst>
          </a:prstGeom>
          <a:solidFill>
            <a:srgbClr val="E6E6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2200" dirty="0">
                <a:solidFill>
                  <a:srgbClr val="000000"/>
                </a:solidFill>
              </a:rPr>
              <a:t>B2</a:t>
            </a:r>
            <a:endParaRPr lang="ru-RU" sz="22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flipH="1">
            <a:off x="7977188" y="3752850"/>
            <a:ext cx="647700" cy="463550"/>
          </a:xfrm>
          <a:prstGeom prst="wedgeRoundRectCallout">
            <a:avLst>
              <a:gd name="adj1" fmla="val 136485"/>
              <a:gd name="adj2" fmla="val 9396"/>
              <a:gd name="adj3" fmla="val 16667"/>
            </a:avLst>
          </a:prstGeom>
          <a:solidFill>
            <a:srgbClr val="E6E6FF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dirty="0">
                <a:solidFill>
                  <a:srgbClr val="000000"/>
                </a:solidFill>
              </a:rPr>
              <a:t>С7</a:t>
            </a:r>
            <a:endParaRPr lang="ru-RU" sz="2200" dirty="0"/>
          </a:p>
        </p:txBody>
      </p:sp>
      <p:grpSp>
        <p:nvGrpSpPr>
          <p:cNvPr id="2" name="Group 34"/>
          <p:cNvGrpSpPr/>
          <p:nvPr/>
        </p:nvGrpSpPr>
        <p:grpSpPr bwMode="auto">
          <a:xfrm>
            <a:off x="1049338" y="5697538"/>
            <a:ext cx="7002462" cy="663575"/>
            <a:chOff x="464" y="2126"/>
            <a:chExt cx="4411" cy="418"/>
          </a:xfrm>
        </p:grpSpPr>
        <p:sp>
          <p:nvSpPr>
            <p:cNvPr id="36878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4117" cy="296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Формула всегда начинается знаком «=»!</a:t>
              </a:r>
              <a:endParaRPr lang="ru-RU" sz="2400"/>
            </a:p>
          </p:txBody>
        </p:sp>
        <p:sp>
          <p:nvSpPr>
            <p:cNvPr id="36879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C029D9-978D-495C-A192-404D837FF6CF}" type="slidenum">
              <a:rPr lang="ru-RU" smtClean="0"/>
            </a:fld>
            <a:endParaRPr lang="ru-RU" smtClean="0"/>
          </a:p>
        </p:txBody>
      </p:sp>
      <p:sp>
        <p:nvSpPr>
          <p:cNvPr id="7065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Восстановление зависимостей </a:t>
            </a:r>
            <a:endParaRPr lang="ru-RU" sz="3000"/>
          </a:p>
        </p:txBody>
      </p:sp>
      <p:pic>
        <p:nvPicPr>
          <p:cNvPr id="70661" name="Picture 4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81175" y="923925"/>
            <a:ext cx="5581650" cy="54943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78000" y="954088"/>
            <a:ext cx="5580063" cy="5478462"/>
          </a:xfrm>
          <a:prstGeom prst="rect">
            <a:avLst/>
          </a:prstGeom>
          <a:solidFill>
            <a:schemeClr val="tx1">
              <a:alpha val="47842"/>
            </a:schemeClr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2" name="Группа 13"/>
          <p:cNvGrpSpPr/>
          <p:nvPr/>
        </p:nvGrpSpPr>
        <p:grpSpPr bwMode="auto">
          <a:xfrm>
            <a:off x="1782763" y="1116013"/>
            <a:ext cx="4046537" cy="2747962"/>
            <a:chOff x="3398802" y="1244009"/>
            <a:chExt cx="4047090" cy="2747483"/>
          </a:xfrm>
        </p:grpSpPr>
        <p:sp>
          <p:nvSpPr>
            <p:cNvPr id="12" name="Скругленная прямоугольная выноска 11"/>
            <p:cNvSpPr/>
            <p:nvPr/>
          </p:nvSpPr>
          <p:spPr>
            <a:xfrm>
              <a:off x="3398802" y="1244009"/>
              <a:ext cx="1449585" cy="880908"/>
            </a:xfrm>
            <a:prstGeom prst="wedgeRoundRectCallout">
              <a:avLst>
                <a:gd name="adj1" fmla="val 65646"/>
                <a:gd name="adj2" fmla="val 84592"/>
                <a:gd name="adj3" fmla="val 16667"/>
              </a:avLst>
            </a:prstGeom>
            <a:solidFill>
              <a:srgbClr val="FFFF99"/>
            </a:solidFill>
            <a:ln w="12700">
              <a:noFill/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2200" b="0" dirty="0">
                  <a:solidFill>
                    <a:srgbClr val="000000"/>
                  </a:solidFill>
                </a:rPr>
                <a:t>тип функции</a:t>
              </a:r>
              <a:endParaRPr lang="ru-RU" sz="2200" b="0" dirty="0"/>
            </a:p>
          </p:txBody>
        </p:sp>
        <p:pic>
          <p:nvPicPr>
            <p:cNvPr id="70667" name="Picture 5" descr="Орех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21792" y="1718192"/>
              <a:ext cx="2324100" cy="2273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</p:grpSp>
      <p:pic>
        <p:nvPicPr>
          <p:cNvPr id="122886" name="Picture 6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975" y="4079875"/>
            <a:ext cx="4246563" cy="1098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22887" name="Picture 7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4450" y="5321300"/>
            <a:ext cx="4635500" cy="6604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D5D022-F812-42BE-AB34-0D672EF899D7}" type="slidenum">
              <a:rPr lang="ru-RU" smtClean="0"/>
            </a:fld>
            <a:endParaRPr lang="ru-RU" smtClean="0"/>
          </a:p>
        </p:txBody>
      </p:sp>
      <p:sp>
        <p:nvSpPr>
          <p:cNvPr id="2253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Восстановление зависимостей </a:t>
            </a:r>
            <a:endParaRPr lang="ru-RU" sz="3000"/>
          </a:p>
        </p:txBody>
      </p:sp>
      <p:grpSp>
        <p:nvGrpSpPr>
          <p:cNvPr id="2" name="Group 34"/>
          <p:cNvGrpSpPr/>
          <p:nvPr/>
        </p:nvGrpSpPr>
        <p:grpSpPr bwMode="auto">
          <a:xfrm>
            <a:off x="1060450" y="5451475"/>
            <a:ext cx="6818313" cy="663575"/>
            <a:chOff x="464" y="2126"/>
            <a:chExt cx="4295" cy="418"/>
          </a:xfrm>
        </p:grpSpPr>
        <p:sp>
          <p:nvSpPr>
            <p:cNvPr id="22546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4001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Насколько хорошо выбрана функция?</a:t>
              </a:r>
              <a:endParaRPr lang="ru-RU" sz="2400"/>
            </a:p>
          </p:txBody>
        </p:sp>
        <p:sp>
          <p:nvSpPr>
            <p:cNvPr id="22547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29026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0013" y="1031875"/>
            <a:ext cx="6424612" cy="40513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30"/>
          <p:cNvGrpSpPr/>
          <p:nvPr/>
        </p:nvGrpSpPr>
        <p:grpSpPr bwMode="auto">
          <a:xfrm>
            <a:off x="5727700" y="2122488"/>
            <a:ext cx="3128963" cy="663575"/>
            <a:chOff x="5728105" y="2123082"/>
            <a:chExt cx="3128963" cy="663576"/>
          </a:xfrm>
        </p:grpSpPr>
        <p:grpSp>
          <p:nvGrpSpPr>
            <p:cNvPr id="22543" name="Group 34"/>
            <p:cNvGrpSpPr/>
            <p:nvPr/>
          </p:nvGrpSpPr>
          <p:grpSpPr bwMode="auto">
            <a:xfrm>
              <a:off x="5728105" y="2123082"/>
              <a:ext cx="3128963" cy="663576"/>
              <a:chOff x="464" y="2126"/>
              <a:chExt cx="1971" cy="418"/>
            </a:xfrm>
          </p:grpSpPr>
          <p:sp>
            <p:nvSpPr>
              <p:cNvPr id="22544" name="Text Box 32"/>
              <p:cNvSpPr txBox="1">
                <a:spLocks noChangeArrowheads="1"/>
              </p:cNvSpPr>
              <p:nvPr/>
            </p:nvSpPr>
            <p:spPr bwMode="auto">
              <a:xfrm>
                <a:off x="758" y="2193"/>
                <a:ext cx="1677" cy="291"/>
              </a:xfrm>
              <a:prstGeom prst="rect">
                <a:avLst/>
              </a:prstGeom>
              <a:solidFill>
                <a:srgbClr val="D1D1FF"/>
              </a:solidFill>
              <a:ln w="12700">
                <a:solidFill>
                  <a:srgbClr val="000080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/>
                  <a:t>  Что такое     ?</a:t>
                </a:r>
                <a:endParaRPr lang="ru-RU" sz="2400"/>
              </a:p>
            </p:txBody>
          </p:sp>
          <p:sp>
            <p:nvSpPr>
              <p:cNvPr id="22545" name="Oval 33"/>
              <p:cNvSpPr>
                <a:spLocks noChangeArrowheads="1"/>
              </p:cNvSpPr>
              <p:nvPr/>
            </p:nvSpPr>
            <p:spPr bwMode="auto">
              <a:xfrm>
                <a:off x="464" y="2126"/>
                <a:ext cx="409" cy="418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sz="44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?</a:t>
                </a:r>
                <a:endParaRPr lang="ru-RU" sz="440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graphicFrame>
          <p:nvGraphicFramePr>
            <p:cNvPr id="22532" name="Object 2"/>
            <p:cNvGraphicFramePr>
              <a:graphicFrameLocks noChangeAspect="1"/>
            </p:cNvGraphicFramePr>
            <p:nvPr/>
          </p:nvGraphicFramePr>
          <p:xfrm>
            <a:off x="7959650" y="2311327"/>
            <a:ext cx="31591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2" imgW="3048000" imgH="3352800" progId="Equation.3">
                    <p:embed/>
                  </p:oleObj>
                </mc:Choice>
                <mc:Fallback>
                  <p:oleObj name="Формула" r:id="rId2" imgW="3048000" imgH="3352800" progId="Equation.3">
                    <p:embed/>
                    <p:pic>
                      <p:nvPicPr>
                        <p:cNvPr id="0" name="Object 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959650" y="2311327"/>
                          <a:ext cx="315913" cy="346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31"/>
          <p:cNvGrpSpPr/>
          <p:nvPr/>
        </p:nvGrpSpPr>
        <p:grpSpPr bwMode="auto">
          <a:xfrm>
            <a:off x="4505325" y="3228975"/>
            <a:ext cx="4405313" cy="1306513"/>
            <a:chOff x="4505362" y="3228868"/>
            <a:chExt cx="4405313" cy="1306514"/>
          </a:xfrm>
        </p:grpSpPr>
        <p:grpSp>
          <p:nvGrpSpPr>
            <p:cNvPr id="22540" name="Group 34"/>
            <p:cNvGrpSpPr/>
            <p:nvPr/>
          </p:nvGrpSpPr>
          <p:grpSpPr bwMode="auto">
            <a:xfrm>
              <a:off x="4505362" y="3228868"/>
              <a:ext cx="4405313" cy="1306514"/>
              <a:chOff x="464" y="2126"/>
              <a:chExt cx="2775" cy="823"/>
            </a:xfrm>
          </p:grpSpPr>
          <p:sp>
            <p:nvSpPr>
              <p:cNvPr id="22541" name="Text Box 32"/>
              <p:cNvSpPr txBox="1">
                <a:spLocks noChangeArrowheads="1"/>
              </p:cNvSpPr>
              <p:nvPr/>
            </p:nvSpPr>
            <p:spPr bwMode="auto">
              <a:xfrm>
                <a:off x="758" y="2193"/>
                <a:ext cx="2481" cy="756"/>
              </a:xfrm>
              <a:prstGeom prst="rect">
                <a:avLst/>
              </a:prstGeom>
              <a:solidFill>
                <a:srgbClr val="D1D1FF"/>
              </a:solidFill>
              <a:ln w="12700">
                <a:solidFill>
                  <a:srgbClr val="000080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ru-RU" sz="2400"/>
                  <a:t>  В диаграмме «График»  </a:t>
                </a:r>
                <a:br>
                  <a:rPr lang="ru-RU" sz="2400"/>
                </a:br>
                <a:r>
                  <a:rPr lang="ru-RU" sz="2400"/>
                  <a:t>        </a:t>
                </a:r>
                <a:r>
                  <a:rPr lang="en-US" sz="2400"/>
                  <a:t>   </a:t>
                </a:r>
                <a:r>
                  <a:rPr lang="ru-RU" sz="2400"/>
                  <a:t>для первой точки,    </a:t>
                </a:r>
                <a:br>
                  <a:rPr lang="ru-RU" sz="2400"/>
                </a:br>
                <a:r>
                  <a:rPr lang="ru-RU" sz="2400"/>
                  <a:t> </a:t>
                </a:r>
                <a:r>
                  <a:rPr lang="en-US" sz="2400"/>
                  <a:t>          </a:t>
                </a:r>
                <a:r>
                  <a:rPr lang="ru-RU" sz="2400"/>
                  <a:t>для второй и т.д.</a:t>
                </a:r>
                <a:endParaRPr lang="ru-RU" sz="2400"/>
              </a:p>
            </p:txBody>
          </p:sp>
          <p:sp>
            <p:nvSpPr>
              <p:cNvPr id="22542" name="Oval 33"/>
              <p:cNvSpPr>
                <a:spLocks noChangeArrowheads="1"/>
              </p:cNvSpPr>
              <p:nvPr/>
            </p:nvSpPr>
            <p:spPr bwMode="auto">
              <a:xfrm>
                <a:off x="464" y="2126"/>
                <a:ext cx="409" cy="418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44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!</a:t>
                </a:r>
                <a:endParaRPr lang="ru-RU" sz="440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graphicFrame>
          <p:nvGraphicFramePr>
            <p:cNvPr id="22530" name="Object 5"/>
            <p:cNvGraphicFramePr>
              <a:graphicFrameLocks noChangeAspect="1"/>
            </p:cNvGraphicFramePr>
            <p:nvPr/>
          </p:nvGraphicFramePr>
          <p:xfrm>
            <a:off x="5176579" y="3720398"/>
            <a:ext cx="767021" cy="410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4" imgW="7924800" imgH="4267200" progId="Equation.3">
                    <p:embed/>
                  </p:oleObj>
                </mc:Choice>
                <mc:Fallback>
                  <p:oleObj name="Формула" r:id="rId4" imgW="7924800" imgH="4267200" progId="Equation.3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76579" y="3720398"/>
                          <a:ext cx="767021" cy="4101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1" name="Object 4"/>
            <p:cNvGraphicFramePr>
              <a:graphicFrameLocks noChangeAspect="1"/>
            </p:cNvGraphicFramePr>
            <p:nvPr/>
          </p:nvGraphicFramePr>
          <p:xfrm>
            <a:off x="5148263" y="4092575"/>
            <a:ext cx="825500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6" imgW="8534400" imgH="4267200" progId="Equation.3">
                    <p:embed/>
                  </p:oleObj>
                </mc:Choice>
                <mc:Fallback>
                  <p:oleObj name="Формула" r:id="rId6" imgW="8534400" imgH="4267200" progId="Equation.3">
                    <p:embed/>
                    <p:pic>
                      <p:nvPicPr>
                        <p:cNvPr id="0" name="Object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48263" y="4092575"/>
                          <a:ext cx="825500" cy="4095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DADDF-7E5D-47D5-B91E-671FEC3EFA59}" type="slidenum">
              <a:rPr lang="ru-RU" smtClean="0"/>
            </a:fld>
            <a:endParaRPr lang="ru-RU" smtClean="0"/>
          </a:p>
        </p:txBody>
      </p:sp>
      <p:sp>
        <p:nvSpPr>
          <p:cNvPr id="2356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Восстановление зависимостей</a:t>
            </a:r>
            <a:endParaRPr lang="ru-RU" sz="3000"/>
          </a:p>
        </p:txBody>
      </p:sp>
      <p:sp>
        <p:nvSpPr>
          <p:cNvPr id="23566" name="Прямоугольник 4"/>
          <p:cNvSpPr>
            <a:spLocks noChangeArrowheads="1"/>
          </p:cNvSpPr>
          <p:nvPr/>
        </p:nvSpPr>
        <p:spPr bwMode="auto">
          <a:xfrm>
            <a:off x="379413" y="830263"/>
            <a:ext cx="66198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Сложные случаи </a:t>
            </a:r>
            <a:r>
              <a:rPr lang="ru-RU" sz="2400" b="0"/>
              <a:t>(нестандартная функция):</a:t>
            </a:r>
            <a:endParaRPr lang="ru-RU" b="0"/>
          </a:p>
        </p:txBody>
      </p:sp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1455738" y="1350963"/>
          <a:ext cx="31051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Формула" r:id="rId1" imgW="28651200" imgH="4876800" progId="Equation.3">
                  <p:embed/>
                </p:oleObj>
              </mc:Choice>
              <mc:Fallback>
                <p:oleObj name="Формула" r:id="rId1" imgW="28651200" imgH="4876800" progId="Equation.3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5738" y="1350963"/>
                        <a:ext cx="3105150" cy="5286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7" name="Group 34"/>
          <p:cNvGrpSpPr/>
          <p:nvPr/>
        </p:nvGrpSpPr>
        <p:grpSpPr bwMode="auto">
          <a:xfrm>
            <a:off x="5876925" y="1336675"/>
            <a:ext cx="2789238" cy="663575"/>
            <a:chOff x="464" y="2126"/>
            <a:chExt cx="1757" cy="418"/>
          </a:xfrm>
        </p:grpSpPr>
        <p:sp>
          <p:nvSpPr>
            <p:cNvPr id="23572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1463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Что делать?</a:t>
              </a:r>
              <a:endParaRPr lang="ru-RU" sz="2400"/>
            </a:p>
          </p:txBody>
        </p:sp>
        <p:sp>
          <p:nvSpPr>
            <p:cNvPr id="23573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81000" y="1862138"/>
            <a:ext cx="8763000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3333FF"/>
                </a:solidFill>
              </a:rPr>
              <a:t>Алгоритм:</a:t>
            </a:r>
            <a:endParaRPr lang="ru-RU" sz="2400" dirty="0">
              <a:solidFill>
                <a:srgbClr val="3333FF"/>
              </a:solidFill>
            </a:endParaRPr>
          </a:p>
          <a:p>
            <a:pPr marL="542925" lvl="1" indent="-373380">
              <a:spcBef>
                <a:spcPts val="0"/>
              </a:spcBef>
              <a:buFont typeface="+mj-lt"/>
              <a:buAutoNum type="arabicParenR"/>
              <a:defRPr/>
            </a:pPr>
            <a:r>
              <a:rPr lang="ru-RU" sz="2400" b="0" dirty="0"/>
              <a:t>выделить ячейки для хранения</a:t>
            </a:r>
            <a:endParaRPr lang="ru-RU" sz="2400" b="0" dirty="0"/>
          </a:p>
          <a:p>
            <a:pPr marL="542925" lvl="1" indent="-373380">
              <a:spcBef>
                <a:spcPts val="600"/>
              </a:spcBef>
              <a:buFont typeface="+mj-lt"/>
              <a:buAutoNum type="arabicParenR"/>
              <a:defRPr/>
            </a:pPr>
            <a:r>
              <a:rPr lang="ru-RU" sz="2400" b="0" dirty="0"/>
              <a:t>построить ряд                     для тех же</a:t>
            </a:r>
            <a:endParaRPr lang="ru-RU" sz="2400" b="0" dirty="0"/>
          </a:p>
          <a:p>
            <a:pPr marL="542925" lvl="1" indent="-373380">
              <a:spcBef>
                <a:spcPts val="600"/>
              </a:spcBef>
              <a:buFont typeface="+mj-lt"/>
              <a:buAutoNum type="arabicParenR"/>
              <a:defRPr/>
            </a:pPr>
            <a:r>
              <a:rPr lang="ru-RU" sz="2400" b="0" dirty="0"/>
              <a:t>построить на одной диаграмме ряды     и    </a:t>
            </a:r>
            <a:endParaRPr lang="en-US" sz="2400" b="0" dirty="0"/>
          </a:p>
          <a:p>
            <a:pPr marL="542925" lvl="1" indent="-373380">
              <a:spcBef>
                <a:spcPts val="600"/>
              </a:spcBef>
              <a:buFont typeface="+mj-lt"/>
              <a:buAutoNum type="arabicParenR"/>
              <a:defRPr/>
            </a:pPr>
            <a:r>
              <a:rPr lang="ru-RU" sz="2400" b="0" dirty="0"/>
              <a:t>попытаться подобрать                так, чтобы </a:t>
            </a:r>
            <a:br>
              <a:rPr lang="ru-RU" sz="2400" b="0" dirty="0"/>
            </a:br>
            <a:r>
              <a:rPr lang="ru-RU" sz="2400" b="0" dirty="0"/>
              <a:t>два графика были близки</a:t>
            </a:r>
            <a:endParaRPr lang="ru-RU" sz="2400" b="0" dirty="0"/>
          </a:p>
          <a:p>
            <a:pPr marL="542925" lvl="1" indent="-373380">
              <a:spcBef>
                <a:spcPts val="600"/>
              </a:spcBef>
              <a:buFont typeface="+mj-lt"/>
              <a:buAutoNum type="arabicParenR"/>
              <a:defRPr/>
            </a:pPr>
            <a:r>
              <a:rPr lang="ru-RU" sz="2400" b="0" dirty="0"/>
              <a:t>вычислить       в отдельной ячейке</a:t>
            </a:r>
            <a:endParaRPr lang="ru-RU" sz="2400" b="0" dirty="0"/>
          </a:p>
          <a:p>
            <a:pPr marL="542925" lvl="1" indent="-373380">
              <a:defRPr/>
            </a:pPr>
            <a:r>
              <a:rPr lang="ru-RU" sz="2400" b="0" dirty="0"/>
              <a:t>     </a:t>
            </a:r>
            <a:r>
              <a:rPr lang="ru-RU" sz="2000" b="0" dirty="0"/>
              <a:t>функции:   СУММКВРАЗН – сумма квадратов разностей рядов</a:t>
            </a:r>
            <a:br>
              <a:rPr lang="ru-RU" sz="2000" b="0" dirty="0"/>
            </a:br>
            <a:r>
              <a:rPr lang="ru-RU" sz="2000" b="0" dirty="0"/>
              <a:t>                               </a:t>
            </a:r>
            <a:r>
              <a:rPr lang="ru-RU" sz="700" b="0" dirty="0"/>
              <a:t> </a:t>
            </a:r>
            <a:r>
              <a:rPr lang="ru-RU" sz="2000" b="0" dirty="0"/>
              <a:t>ДИСПР – дисперсия</a:t>
            </a:r>
            <a:endParaRPr lang="ru-RU" sz="2400" b="0" dirty="0"/>
          </a:p>
          <a:p>
            <a:pPr marL="542925" lvl="1" indent="-374650">
              <a:spcBef>
                <a:spcPts val="600"/>
              </a:spcBef>
              <a:buFont typeface="+mj-lt"/>
              <a:buAutoNum type="arabicParenR" startAt="6"/>
              <a:defRPr/>
            </a:pPr>
            <a:r>
              <a:rPr lang="ru-RU" sz="2400" dirty="0"/>
              <a:t>Поиск решения</a:t>
            </a:r>
            <a:r>
              <a:rPr lang="ru-RU" sz="2400" b="0" dirty="0"/>
              <a:t>:    </a:t>
            </a:r>
            <a:endParaRPr lang="ru-RU" b="0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514975" y="2190750"/>
          <a:ext cx="10890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Формула" r:id="rId3" imgW="10058400" imgH="4876800" progId="Equation.3">
                  <p:embed/>
                </p:oleObj>
              </mc:Choice>
              <mc:Fallback>
                <p:oleObj name="Формула" r:id="rId3" imgW="10058400" imgH="48768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4975" y="2190750"/>
                        <a:ext cx="1089025" cy="528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6329363" y="2616200"/>
          <a:ext cx="396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Формула" r:id="rId5" imgW="3657600" imgH="5486400" progId="Equation.3">
                  <p:embed/>
                </p:oleObj>
              </mc:Choice>
              <mc:Fallback>
                <p:oleObj name="Формула" r:id="rId5" imgW="36576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9363" y="2616200"/>
                        <a:ext cx="396875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090863" y="2617788"/>
          <a:ext cx="16859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Формула" r:id="rId7" imgW="15544800" imgH="5486400" progId="Equation.3">
                  <p:embed/>
                </p:oleObj>
              </mc:Choice>
              <mc:Fallback>
                <p:oleObj name="Формула" r:id="rId7" imgW="15544800" imgH="54864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0863" y="2617788"/>
                        <a:ext cx="1685925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249988" y="3052763"/>
          <a:ext cx="430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Формула" r:id="rId9" imgW="3962400" imgH="5486400" progId="Equation.3">
                  <p:embed/>
                </p:oleObj>
              </mc:Choice>
              <mc:Fallback>
                <p:oleObj name="Формула" r:id="rId9" imgW="3962400" imgH="54864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9988" y="3052763"/>
                        <a:ext cx="430212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6899275" y="3052763"/>
          <a:ext cx="3635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Формула" r:id="rId11" imgW="3352800" imgH="5486400" progId="Equation.3">
                  <p:embed/>
                </p:oleObj>
              </mc:Choice>
              <mc:Fallback>
                <p:oleObj name="Формула" r:id="rId11" imgW="3352800" imgH="54864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99275" y="3052763"/>
                        <a:ext cx="363538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4356100" y="3530600"/>
          <a:ext cx="10890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Формула" r:id="rId13" imgW="10058400" imgH="4876800" progId="Equation.3">
                  <p:embed/>
                </p:oleObj>
              </mc:Choice>
              <mc:Fallback>
                <p:oleObj name="Формула" r:id="rId13" imgW="10058400" imgH="48768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56100" y="3530600"/>
                        <a:ext cx="1089025" cy="528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3494088" y="5381625"/>
          <a:ext cx="17510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Формула" r:id="rId15" imgW="16154400" imgH="4876800" progId="Equation.3">
                  <p:embed/>
                </p:oleObj>
              </mc:Choice>
              <mc:Fallback>
                <p:oleObj name="Формула" r:id="rId15" imgW="16154400" imgH="48768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94088" y="5381625"/>
                        <a:ext cx="1751012" cy="528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/>
          <p:nvPr/>
        </p:nvGrpSpPr>
        <p:grpSpPr bwMode="auto">
          <a:xfrm>
            <a:off x="2092325" y="5951538"/>
            <a:ext cx="4959350" cy="663575"/>
            <a:chOff x="464" y="2126"/>
            <a:chExt cx="3123" cy="418"/>
          </a:xfrm>
        </p:grpSpPr>
        <p:sp>
          <p:nvSpPr>
            <p:cNvPr id="23570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2829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Это задача оптимизации!</a:t>
              </a:r>
              <a:endParaRPr lang="ru-RU" sz="2400"/>
            </a:p>
          </p:txBody>
        </p:sp>
        <p:sp>
          <p:nvSpPr>
            <p:cNvPr id="23571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2586038" y="4271963"/>
          <a:ext cx="530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Формула" r:id="rId17" imgW="4876800" imgH="4572000" progId="Equation.3">
                  <p:embed/>
                </p:oleObj>
              </mc:Choice>
              <mc:Fallback>
                <p:oleObj name="Формула" r:id="rId17" imgW="4876800" imgH="45720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86038" y="4271963"/>
                        <a:ext cx="530225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BA8BE2-D522-4963-9079-8C18E35A9BC5}" type="slidenum">
              <a:rPr lang="ru-RU" smtClean="0"/>
            </a:fld>
            <a:endParaRPr lang="ru-RU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114425"/>
            <a:ext cx="8723312" cy="25590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accent2"/>
                </a:solidFill>
              </a:rPr>
              <a:t>Работа в </a:t>
            </a:r>
            <a:r>
              <a:rPr lang="en-US" sz="6000" b="1" smtClean="0">
                <a:solidFill>
                  <a:schemeClr val="accent2"/>
                </a:solidFill>
              </a:rPr>
              <a:t>Excel 2007</a:t>
            </a:r>
            <a:endParaRPr lang="ru-RU" sz="6000" b="1" smtClean="0">
              <a:solidFill>
                <a:schemeClr val="accent2"/>
              </a:solidFill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2450" y="3886200"/>
            <a:ext cx="8039100" cy="1417638"/>
          </a:xfrm>
        </p:spPr>
        <p:txBody>
          <a:bodyPr/>
          <a:lstStyle/>
          <a:p>
            <a:pPr eaLnBrk="1" hangingPunct="1"/>
            <a:r>
              <a:rPr lang="ru-RU" sz="4400" b="1" smtClean="0"/>
              <a:t>Тема 6. Моделирование</a:t>
            </a:r>
            <a:endParaRPr lang="ru-RU" sz="4400" b="1" smtClean="0"/>
          </a:p>
          <a:p>
            <a:pPr eaLnBrk="1" hangingPunct="1"/>
            <a:r>
              <a:rPr lang="ru-RU" sz="2800" smtClean="0"/>
              <a:t>(по материалам учебника Н.В. Макаровой)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B582A-B8CE-47F1-9F1B-76FD348C71A4}" type="slidenum">
              <a:rPr lang="ru-RU" smtClean="0"/>
            </a:fld>
            <a:endParaRPr lang="ru-RU" smtClean="0"/>
          </a:p>
        </p:txBody>
      </p:sp>
      <p:sp>
        <p:nvSpPr>
          <p:cNvPr id="2458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Модель деления</a:t>
            </a:r>
            <a:endParaRPr lang="ru-RU" sz="3000"/>
          </a:p>
        </p:txBody>
      </p:sp>
      <p:sp>
        <p:nvSpPr>
          <p:cNvPr id="5" name="Полилиния 4"/>
          <p:cNvSpPr/>
          <p:nvPr/>
        </p:nvSpPr>
        <p:spPr bwMode="auto">
          <a:xfrm>
            <a:off x="363538" y="895350"/>
            <a:ext cx="1039812" cy="1000125"/>
          </a:xfrm>
          <a:custGeom>
            <a:avLst/>
            <a:gdLst>
              <a:gd name="connsiteX0" fmla="*/ 632637 w 1685261"/>
              <a:gd name="connsiteY0" fmla="*/ 552893 h 1275907"/>
              <a:gd name="connsiteX1" fmla="*/ 568842 w 1685261"/>
              <a:gd name="connsiteY1" fmla="*/ 21265 h 1275907"/>
              <a:gd name="connsiteX2" fmla="*/ 1132367 w 1685261"/>
              <a:gd name="connsiteY2" fmla="*/ 425302 h 1275907"/>
              <a:gd name="connsiteX3" fmla="*/ 1313121 w 1685261"/>
              <a:gd name="connsiteY3" fmla="*/ 148856 h 1275907"/>
              <a:gd name="connsiteX4" fmla="*/ 1345018 w 1685261"/>
              <a:gd name="connsiteY4" fmla="*/ 574158 h 1275907"/>
              <a:gd name="connsiteX5" fmla="*/ 1632098 w 1685261"/>
              <a:gd name="connsiteY5" fmla="*/ 574158 h 1275907"/>
              <a:gd name="connsiteX6" fmla="*/ 1632098 w 1685261"/>
              <a:gd name="connsiteY6" fmla="*/ 797442 h 1275907"/>
              <a:gd name="connsiteX7" fmla="*/ 1313121 w 1685261"/>
              <a:gd name="connsiteY7" fmla="*/ 839972 h 1275907"/>
              <a:gd name="connsiteX8" fmla="*/ 1164265 w 1685261"/>
              <a:gd name="connsiteY8" fmla="*/ 1233377 h 1275907"/>
              <a:gd name="connsiteX9" fmla="*/ 983511 w 1685261"/>
              <a:gd name="connsiteY9" fmla="*/ 1095154 h 1275907"/>
              <a:gd name="connsiteX10" fmla="*/ 972879 w 1685261"/>
              <a:gd name="connsiteY10" fmla="*/ 744279 h 1275907"/>
              <a:gd name="connsiteX11" fmla="*/ 388088 w 1685261"/>
              <a:gd name="connsiteY11" fmla="*/ 1031358 h 1275907"/>
              <a:gd name="connsiteX12" fmla="*/ 462516 w 1685261"/>
              <a:gd name="connsiteY12" fmla="*/ 744279 h 1275907"/>
              <a:gd name="connsiteX13" fmla="*/ 47846 w 1685261"/>
              <a:gd name="connsiteY13" fmla="*/ 393405 h 1275907"/>
              <a:gd name="connsiteX14" fmla="*/ 175437 w 1685261"/>
              <a:gd name="connsiteY14" fmla="*/ 233916 h 1275907"/>
              <a:gd name="connsiteX15" fmla="*/ 568842 w 1685261"/>
              <a:gd name="connsiteY15" fmla="*/ 606056 h 1275907"/>
              <a:gd name="connsiteX16" fmla="*/ 632637 w 1685261"/>
              <a:gd name="connsiteY16" fmla="*/ 552893 h 1275907"/>
              <a:gd name="connsiteX0-1" fmla="*/ 632637 w 1685261"/>
              <a:gd name="connsiteY0-2" fmla="*/ 365160 h 1262417"/>
              <a:gd name="connsiteX1-3" fmla="*/ 568842 w 1685261"/>
              <a:gd name="connsiteY1-4" fmla="*/ 7775 h 1262417"/>
              <a:gd name="connsiteX2-5" fmla="*/ 1132367 w 1685261"/>
              <a:gd name="connsiteY2-6" fmla="*/ 411812 h 1262417"/>
              <a:gd name="connsiteX3-7" fmla="*/ 1313121 w 1685261"/>
              <a:gd name="connsiteY3-8" fmla="*/ 135366 h 1262417"/>
              <a:gd name="connsiteX4-9" fmla="*/ 1345018 w 1685261"/>
              <a:gd name="connsiteY4-10" fmla="*/ 560668 h 1262417"/>
              <a:gd name="connsiteX5-11" fmla="*/ 1632098 w 1685261"/>
              <a:gd name="connsiteY5-12" fmla="*/ 560668 h 1262417"/>
              <a:gd name="connsiteX6-13" fmla="*/ 1632098 w 1685261"/>
              <a:gd name="connsiteY6-14" fmla="*/ 783952 h 1262417"/>
              <a:gd name="connsiteX7-15" fmla="*/ 1313121 w 1685261"/>
              <a:gd name="connsiteY7-16" fmla="*/ 826482 h 1262417"/>
              <a:gd name="connsiteX8-17" fmla="*/ 1164265 w 1685261"/>
              <a:gd name="connsiteY8-18" fmla="*/ 1219887 h 1262417"/>
              <a:gd name="connsiteX9-19" fmla="*/ 983511 w 1685261"/>
              <a:gd name="connsiteY9-20" fmla="*/ 1081664 h 1262417"/>
              <a:gd name="connsiteX10-21" fmla="*/ 972879 w 1685261"/>
              <a:gd name="connsiteY10-22" fmla="*/ 730789 h 1262417"/>
              <a:gd name="connsiteX11-23" fmla="*/ 388088 w 1685261"/>
              <a:gd name="connsiteY11-24" fmla="*/ 1017868 h 1262417"/>
              <a:gd name="connsiteX12-25" fmla="*/ 462516 w 1685261"/>
              <a:gd name="connsiteY12-26" fmla="*/ 730789 h 1262417"/>
              <a:gd name="connsiteX13-27" fmla="*/ 47846 w 1685261"/>
              <a:gd name="connsiteY13-28" fmla="*/ 379915 h 1262417"/>
              <a:gd name="connsiteX14-29" fmla="*/ 175437 w 1685261"/>
              <a:gd name="connsiteY14-30" fmla="*/ 220426 h 1262417"/>
              <a:gd name="connsiteX15-31" fmla="*/ 568842 w 1685261"/>
              <a:gd name="connsiteY15-32" fmla="*/ 592566 h 1262417"/>
              <a:gd name="connsiteX16-33" fmla="*/ 632637 w 1685261"/>
              <a:gd name="connsiteY16-34" fmla="*/ 365160 h 1262417"/>
              <a:gd name="connsiteX0-35" fmla="*/ 632637 w 1685261"/>
              <a:gd name="connsiteY0-36" fmla="*/ 365160 h 1262417"/>
              <a:gd name="connsiteX1-37" fmla="*/ 568842 w 1685261"/>
              <a:gd name="connsiteY1-38" fmla="*/ 7775 h 1262417"/>
              <a:gd name="connsiteX2-39" fmla="*/ 1132367 w 1685261"/>
              <a:gd name="connsiteY2-40" fmla="*/ 411812 h 1262417"/>
              <a:gd name="connsiteX3-41" fmla="*/ 1313121 w 1685261"/>
              <a:gd name="connsiteY3-42" fmla="*/ 135366 h 1262417"/>
              <a:gd name="connsiteX4-43" fmla="*/ 1345018 w 1685261"/>
              <a:gd name="connsiteY4-44" fmla="*/ 560668 h 1262417"/>
              <a:gd name="connsiteX5-45" fmla="*/ 1632098 w 1685261"/>
              <a:gd name="connsiteY5-46" fmla="*/ 560668 h 1262417"/>
              <a:gd name="connsiteX6-47" fmla="*/ 1632098 w 1685261"/>
              <a:gd name="connsiteY6-48" fmla="*/ 783952 h 1262417"/>
              <a:gd name="connsiteX7-49" fmla="*/ 1313121 w 1685261"/>
              <a:gd name="connsiteY7-50" fmla="*/ 826482 h 1262417"/>
              <a:gd name="connsiteX8-51" fmla="*/ 1164265 w 1685261"/>
              <a:gd name="connsiteY8-52" fmla="*/ 1219887 h 1262417"/>
              <a:gd name="connsiteX9-53" fmla="*/ 983511 w 1685261"/>
              <a:gd name="connsiteY9-54" fmla="*/ 1081664 h 1262417"/>
              <a:gd name="connsiteX10-55" fmla="*/ 972879 w 1685261"/>
              <a:gd name="connsiteY10-56" fmla="*/ 730789 h 1262417"/>
              <a:gd name="connsiteX11-57" fmla="*/ 388088 w 1685261"/>
              <a:gd name="connsiteY11-58" fmla="*/ 1017868 h 1262417"/>
              <a:gd name="connsiteX12-59" fmla="*/ 462516 w 1685261"/>
              <a:gd name="connsiteY12-60" fmla="*/ 730789 h 1262417"/>
              <a:gd name="connsiteX13-61" fmla="*/ 47846 w 1685261"/>
              <a:gd name="connsiteY13-62" fmla="*/ 379915 h 1262417"/>
              <a:gd name="connsiteX14-63" fmla="*/ 175437 w 1685261"/>
              <a:gd name="connsiteY14-64" fmla="*/ 220426 h 1262417"/>
              <a:gd name="connsiteX15-65" fmla="*/ 568842 w 1685261"/>
              <a:gd name="connsiteY15-66" fmla="*/ 592566 h 1262417"/>
              <a:gd name="connsiteX16-67" fmla="*/ 632637 w 1685261"/>
              <a:gd name="connsiteY16-68" fmla="*/ 365160 h 1262417"/>
              <a:gd name="connsiteX0-69" fmla="*/ 632637 w 1685261"/>
              <a:gd name="connsiteY0-70" fmla="*/ 365160 h 1262417"/>
              <a:gd name="connsiteX1-71" fmla="*/ 568842 w 1685261"/>
              <a:gd name="connsiteY1-72" fmla="*/ 7775 h 1262417"/>
              <a:gd name="connsiteX2-73" fmla="*/ 1132367 w 1685261"/>
              <a:gd name="connsiteY2-74" fmla="*/ 411812 h 1262417"/>
              <a:gd name="connsiteX3-75" fmla="*/ 1313121 w 1685261"/>
              <a:gd name="connsiteY3-76" fmla="*/ 135366 h 1262417"/>
              <a:gd name="connsiteX4-77" fmla="*/ 1345018 w 1685261"/>
              <a:gd name="connsiteY4-78" fmla="*/ 560668 h 1262417"/>
              <a:gd name="connsiteX5-79" fmla="*/ 1632098 w 1685261"/>
              <a:gd name="connsiteY5-80" fmla="*/ 560668 h 1262417"/>
              <a:gd name="connsiteX6-81" fmla="*/ 1632098 w 1685261"/>
              <a:gd name="connsiteY6-82" fmla="*/ 783952 h 1262417"/>
              <a:gd name="connsiteX7-83" fmla="*/ 1313121 w 1685261"/>
              <a:gd name="connsiteY7-84" fmla="*/ 826482 h 1262417"/>
              <a:gd name="connsiteX8-85" fmla="*/ 1164265 w 1685261"/>
              <a:gd name="connsiteY8-86" fmla="*/ 1219887 h 1262417"/>
              <a:gd name="connsiteX9-87" fmla="*/ 983511 w 1685261"/>
              <a:gd name="connsiteY9-88" fmla="*/ 1081664 h 1262417"/>
              <a:gd name="connsiteX10-89" fmla="*/ 972879 w 1685261"/>
              <a:gd name="connsiteY10-90" fmla="*/ 730789 h 1262417"/>
              <a:gd name="connsiteX11-91" fmla="*/ 388088 w 1685261"/>
              <a:gd name="connsiteY11-92" fmla="*/ 1017868 h 1262417"/>
              <a:gd name="connsiteX12-93" fmla="*/ 462516 w 1685261"/>
              <a:gd name="connsiteY12-94" fmla="*/ 730789 h 1262417"/>
              <a:gd name="connsiteX13-95" fmla="*/ 47846 w 1685261"/>
              <a:gd name="connsiteY13-96" fmla="*/ 379915 h 1262417"/>
              <a:gd name="connsiteX14-97" fmla="*/ 175437 w 1685261"/>
              <a:gd name="connsiteY14-98" fmla="*/ 220426 h 1262417"/>
              <a:gd name="connsiteX15-99" fmla="*/ 490986 w 1685261"/>
              <a:gd name="connsiteY15-100" fmla="*/ 398651 h 1262417"/>
              <a:gd name="connsiteX16-101" fmla="*/ 632637 w 1685261"/>
              <a:gd name="connsiteY16-102" fmla="*/ 365160 h 1262417"/>
              <a:gd name="connsiteX0-103" fmla="*/ 632637 w 1685261"/>
              <a:gd name="connsiteY0-104" fmla="*/ 365160 h 1262417"/>
              <a:gd name="connsiteX1-105" fmla="*/ 568842 w 1685261"/>
              <a:gd name="connsiteY1-106" fmla="*/ 7775 h 1262417"/>
              <a:gd name="connsiteX2-107" fmla="*/ 1132367 w 1685261"/>
              <a:gd name="connsiteY2-108" fmla="*/ 411812 h 1262417"/>
              <a:gd name="connsiteX3-109" fmla="*/ 1313121 w 1685261"/>
              <a:gd name="connsiteY3-110" fmla="*/ 135366 h 1262417"/>
              <a:gd name="connsiteX4-111" fmla="*/ 1345018 w 1685261"/>
              <a:gd name="connsiteY4-112" fmla="*/ 560668 h 1262417"/>
              <a:gd name="connsiteX5-113" fmla="*/ 1632098 w 1685261"/>
              <a:gd name="connsiteY5-114" fmla="*/ 560668 h 1262417"/>
              <a:gd name="connsiteX6-115" fmla="*/ 1632098 w 1685261"/>
              <a:gd name="connsiteY6-116" fmla="*/ 783952 h 1262417"/>
              <a:gd name="connsiteX7-117" fmla="*/ 1313121 w 1685261"/>
              <a:gd name="connsiteY7-118" fmla="*/ 826482 h 1262417"/>
              <a:gd name="connsiteX8-119" fmla="*/ 1164265 w 1685261"/>
              <a:gd name="connsiteY8-120" fmla="*/ 1219887 h 1262417"/>
              <a:gd name="connsiteX9-121" fmla="*/ 983511 w 1685261"/>
              <a:gd name="connsiteY9-122" fmla="*/ 1081664 h 1262417"/>
              <a:gd name="connsiteX10-123" fmla="*/ 765263 w 1685261"/>
              <a:gd name="connsiteY10-124" fmla="*/ 775755 h 1262417"/>
              <a:gd name="connsiteX11-125" fmla="*/ 388088 w 1685261"/>
              <a:gd name="connsiteY11-126" fmla="*/ 1017868 h 1262417"/>
              <a:gd name="connsiteX12-127" fmla="*/ 462516 w 1685261"/>
              <a:gd name="connsiteY12-128" fmla="*/ 730789 h 1262417"/>
              <a:gd name="connsiteX13-129" fmla="*/ 47846 w 1685261"/>
              <a:gd name="connsiteY13-130" fmla="*/ 379915 h 1262417"/>
              <a:gd name="connsiteX14-131" fmla="*/ 175437 w 1685261"/>
              <a:gd name="connsiteY14-132" fmla="*/ 220426 h 1262417"/>
              <a:gd name="connsiteX15-133" fmla="*/ 490986 w 1685261"/>
              <a:gd name="connsiteY15-134" fmla="*/ 398651 h 1262417"/>
              <a:gd name="connsiteX16-135" fmla="*/ 632637 w 1685261"/>
              <a:gd name="connsiteY16-136" fmla="*/ 365160 h 1262417"/>
              <a:gd name="connsiteX0-137" fmla="*/ 614214 w 1666838"/>
              <a:gd name="connsiteY0-138" fmla="*/ 365160 h 1262417"/>
              <a:gd name="connsiteX1-139" fmla="*/ 550419 w 1666838"/>
              <a:gd name="connsiteY1-140" fmla="*/ 7775 h 1262417"/>
              <a:gd name="connsiteX2-141" fmla="*/ 1113944 w 1666838"/>
              <a:gd name="connsiteY2-142" fmla="*/ 411812 h 1262417"/>
              <a:gd name="connsiteX3-143" fmla="*/ 1294698 w 1666838"/>
              <a:gd name="connsiteY3-144" fmla="*/ 135366 h 1262417"/>
              <a:gd name="connsiteX4-145" fmla="*/ 1326595 w 1666838"/>
              <a:gd name="connsiteY4-146" fmla="*/ 560668 h 1262417"/>
              <a:gd name="connsiteX5-147" fmla="*/ 1613675 w 1666838"/>
              <a:gd name="connsiteY5-148" fmla="*/ 560668 h 1262417"/>
              <a:gd name="connsiteX6-149" fmla="*/ 1613675 w 1666838"/>
              <a:gd name="connsiteY6-150" fmla="*/ 783952 h 1262417"/>
              <a:gd name="connsiteX7-151" fmla="*/ 1294698 w 1666838"/>
              <a:gd name="connsiteY7-152" fmla="*/ 826482 h 1262417"/>
              <a:gd name="connsiteX8-153" fmla="*/ 1145842 w 1666838"/>
              <a:gd name="connsiteY8-154" fmla="*/ 1219887 h 1262417"/>
              <a:gd name="connsiteX9-155" fmla="*/ 965088 w 1666838"/>
              <a:gd name="connsiteY9-156" fmla="*/ 1081664 h 1262417"/>
              <a:gd name="connsiteX10-157" fmla="*/ 746840 w 1666838"/>
              <a:gd name="connsiteY10-158" fmla="*/ 775755 h 1262417"/>
              <a:gd name="connsiteX11-159" fmla="*/ 369665 w 1666838"/>
              <a:gd name="connsiteY11-160" fmla="*/ 1017868 h 1262417"/>
              <a:gd name="connsiteX12-161" fmla="*/ 444093 w 1666838"/>
              <a:gd name="connsiteY12-162" fmla="*/ 730789 h 1262417"/>
              <a:gd name="connsiteX13-163" fmla="*/ 333552 w 1666838"/>
              <a:gd name="connsiteY13-164" fmla="*/ 582308 h 1262417"/>
              <a:gd name="connsiteX14-165" fmla="*/ 29423 w 1666838"/>
              <a:gd name="connsiteY14-166" fmla="*/ 379915 h 1262417"/>
              <a:gd name="connsiteX15-167" fmla="*/ 157014 w 1666838"/>
              <a:gd name="connsiteY15-168" fmla="*/ 220426 h 1262417"/>
              <a:gd name="connsiteX16-169" fmla="*/ 472563 w 1666838"/>
              <a:gd name="connsiteY16-170" fmla="*/ 398651 h 1262417"/>
              <a:gd name="connsiteX17" fmla="*/ 614214 w 1666838"/>
              <a:gd name="connsiteY17" fmla="*/ 365160 h 1262417"/>
              <a:gd name="connsiteX0-171" fmla="*/ 614214 w 1666838"/>
              <a:gd name="connsiteY0-172" fmla="*/ 365160 h 1262417"/>
              <a:gd name="connsiteX1-173" fmla="*/ 550419 w 1666838"/>
              <a:gd name="connsiteY1-174" fmla="*/ 7775 h 1262417"/>
              <a:gd name="connsiteX2-175" fmla="*/ 1113944 w 1666838"/>
              <a:gd name="connsiteY2-176" fmla="*/ 411812 h 1262417"/>
              <a:gd name="connsiteX3-177" fmla="*/ 1294698 w 1666838"/>
              <a:gd name="connsiteY3-178" fmla="*/ 135366 h 1262417"/>
              <a:gd name="connsiteX4-179" fmla="*/ 1326595 w 1666838"/>
              <a:gd name="connsiteY4-180" fmla="*/ 560668 h 1262417"/>
              <a:gd name="connsiteX5-181" fmla="*/ 1613675 w 1666838"/>
              <a:gd name="connsiteY5-182" fmla="*/ 560668 h 1262417"/>
              <a:gd name="connsiteX6-183" fmla="*/ 1613675 w 1666838"/>
              <a:gd name="connsiteY6-184" fmla="*/ 783952 h 1262417"/>
              <a:gd name="connsiteX7-185" fmla="*/ 1294698 w 1666838"/>
              <a:gd name="connsiteY7-186" fmla="*/ 826482 h 1262417"/>
              <a:gd name="connsiteX8-187" fmla="*/ 1145842 w 1666838"/>
              <a:gd name="connsiteY8-188" fmla="*/ 1219887 h 1262417"/>
              <a:gd name="connsiteX9-189" fmla="*/ 965088 w 1666838"/>
              <a:gd name="connsiteY9-190" fmla="*/ 1081664 h 1262417"/>
              <a:gd name="connsiteX10-191" fmla="*/ 746840 w 1666838"/>
              <a:gd name="connsiteY10-192" fmla="*/ 775755 h 1262417"/>
              <a:gd name="connsiteX11-193" fmla="*/ 369665 w 1666838"/>
              <a:gd name="connsiteY11-194" fmla="*/ 1017868 h 1262417"/>
              <a:gd name="connsiteX12-195" fmla="*/ 379213 w 1666838"/>
              <a:gd name="connsiteY12-196" fmla="*/ 730789 h 1262417"/>
              <a:gd name="connsiteX13-197" fmla="*/ 333552 w 1666838"/>
              <a:gd name="connsiteY13-198" fmla="*/ 582308 h 1262417"/>
              <a:gd name="connsiteX14-199" fmla="*/ 29423 w 1666838"/>
              <a:gd name="connsiteY14-200" fmla="*/ 379915 h 1262417"/>
              <a:gd name="connsiteX15-201" fmla="*/ 157014 w 1666838"/>
              <a:gd name="connsiteY15-202" fmla="*/ 220426 h 1262417"/>
              <a:gd name="connsiteX16-203" fmla="*/ 472563 w 1666838"/>
              <a:gd name="connsiteY16-204" fmla="*/ 398651 h 1262417"/>
              <a:gd name="connsiteX17-205" fmla="*/ 614214 w 1666838"/>
              <a:gd name="connsiteY17-206" fmla="*/ 365160 h 1262417"/>
              <a:gd name="connsiteX0-207" fmla="*/ 614214 w 1666838"/>
              <a:gd name="connsiteY0-208" fmla="*/ 365160 h 1262417"/>
              <a:gd name="connsiteX1-209" fmla="*/ 550419 w 1666838"/>
              <a:gd name="connsiteY1-210" fmla="*/ 7775 h 1262417"/>
              <a:gd name="connsiteX2-211" fmla="*/ 1113944 w 1666838"/>
              <a:gd name="connsiteY2-212" fmla="*/ 411812 h 1262417"/>
              <a:gd name="connsiteX3-213" fmla="*/ 1294698 w 1666838"/>
              <a:gd name="connsiteY3-214" fmla="*/ 135366 h 1262417"/>
              <a:gd name="connsiteX4-215" fmla="*/ 1326595 w 1666838"/>
              <a:gd name="connsiteY4-216" fmla="*/ 560668 h 1262417"/>
              <a:gd name="connsiteX5-217" fmla="*/ 1613675 w 1666838"/>
              <a:gd name="connsiteY5-218" fmla="*/ 560668 h 1262417"/>
              <a:gd name="connsiteX6-219" fmla="*/ 1613675 w 1666838"/>
              <a:gd name="connsiteY6-220" fmla="*/ 783952 h 1262417"/>
              <a:gd name="connsiteX7-221" fmla="*/ 1294698 w 1666838"/>
              <a:gd name="connsiteY7-222" fmla="*/ 826482 h 1262417"/>
              <a:gd name="connsiteX8-223" fmla="*/ 1145842 w 1666838"/>
              <a:gd name="connsiteY8-224" fmla="*/ 1219887 h 1262417"/>
              <a:gd name="connsiteX9-225" fmla="*/ 763960 w 1666838"/>
              <a:gd name="connsiteY9-226" fmla="*/ 1081664 h 1262417"/>
              <a:gd name="connsiteX10-227" fmla="*/ 746840 w 1666838"/>
              <a:gd name="connsiteY10-228" fmla="*/ 775755 h 1262417"/>
              <a:gd name="connsiteX11-229" fmla="*/ 369665 w 1666838"/>
              <a:gd name="connsiteY11-230" fmla="*/ 1017868 h 1262417"/>
              <a:gd name="connsiteX12-231" fmla="*/ 379213 w 1666838"/>
              <a:gd name="connsiteY12-232" fmla="*/ 730789 h 1262417"/>
              <a:gd name="connsiteX13-233" fmla="*/ 333552 w 1666838"/>
              <a:gd name="connsiteY13-234" fmla="*/ 582308 h 1262417"/>
              <a:gd name="connsiteX14-235" fmla="*/ 29423 w 1666838"/>
              <a:gd name="connsiteY14-236" fmla="*/ 379915 h 1262417"/>
              <a:gd name="connsiteX15-237" fmla="*/ 157014 w 1666838"/>
              <a:gd name="connsiteY15-238" fmla="*/ 220426 h 1262417"/>
              <a:gd name="connsiteX16-239" fmla="*/ 472563 w 1666838"/>
              <a:gd name="connsiteY16-240" fmla="*/ 398651 h 1262417"/>
              <a:gd name="connsiteX17-241" fmla="*/ 614214 w 1666838"/>
              <a:gd name="connsiteY17-242" fmla="*/ 365160 h 1262417"/>
              <a:gd name="connsiteX0-243" fmla="*/ 614214 w 1666838"/>
              <a:gd name="connsiteY0-244" fmla="*/ 365160 h 1132735"/>
              <a:gd name="connsiteX1-245" fmla="*/ 550419 w 1666838"/>
              <a:gd name="connsiteY1-246" fmla="*/ 7775 h 1132735"/>
              <a:gd name="connsiteX2-247" fmla="*/ 1113944 w 1666838"/>
              <a:gd name="connsiteY2-248" fmla="*/ 411812 h 1132735"/>
              <a:gd name="connsiteX3-249" fmla="*/ 1294698 w 1666838"/>
              <a:gd name="connsiteY3-250" fmla="*/ 135366 h 1132735"/>
              <a:gd name="connsiteX4-251" fmla="*/ 1326595 w 1666838"/>
              <a:gd name="connsiteY4-252" fmla="*/ 560668 h 1132735"/>
              <a:gd name="connsiteX5-253" fmla="*/ 1613675 w 1666838"/>
              <a:gd name="connsiteY5-254" fmla="*/ 560668 h 1132735"/>
              <a:gd name="connsiteX6-255" fmla="*/ 1613675 w 1666838"/>
              <a:gd name="connsiteY6-256" fmla="*/ 783952 h 1132735"/>
              <a:gd name="connsiteX7-257" fmla="*/ 1294698 w 1666838"/>
              <a:gd name="connsiteY7-258" fmla="*/ 826482 h 1132735"/>
              <a:gd name="connsiteX8-259" fmla="*/ 1006350 w 1666838"/>
              <a:gd name="connsiteY8-260" fmla="*/ 1082179 h 1132735"/>
              <a:gd name="connsiteX9-261" fmla="*/ 763960 w 1666838"/>
              <a:gd name="connsiteY9-262" fmla="*/ 1081664 h 1132735"/>
              <a:gd name="connsiteX10-263" fmla="*/ 746840 w 1666838"/>
              <a:gd name="connsiteY10-264" fmla="*/ 775755 h 1132735"/>
              <a:gd name="connsiteX11-265" fmla="*/ 369665 w 1666838"/>
              <a:gd name="connsiteY11-266" fmla="*/ 1017868 h 1132735"/>
              <a:gd name="connsiteX12-267" fmla="*/ 379213 w 1666838"/>
              <a:gd name="connsiteY12-268" fmla="*/ 730789 h 1132735"/>
              <a:gd name="connsiteX13-269" fmla="*/ 333552 w 1666838"/>
              <a:gd name="connsiteY13-270" fmla="*/ 582308 h 1132735"/>
              <a:gd name="connsiteX14-271" fmla="*/ 29423 w 1666838"/>
              <a:gd name="connsiteY14-272" fmla="*/ 379915 h 1132735"/>
              <a:gd name="connsiteX15-273" fmla="*/ 157014 w 1666838"/>
              <a:gd name="connsiteY15-274" fmla="*/ 220426 h 1132735"/>
              <a:gd name="connsiteX16-275" fmla="*/ 472563 w 1666838"/>
              <a:gd name="connsiteY16-276" fmla="*/ 398651 h 1132735"/>
              <a:gd name="connsiteX17-277" fmla="*/ 614214 w 1666838"/>
              <a:gd name="connsiteY17-278" fmla="*/ 365160 h 1132735"/>
              <a:gd name="connsiteX0-279" fmla="*/ 614214 w 1710091"/>
              <a:gd name="connsiteY0-280" fmla="*/ 365160 h 1140635"/>
              <a:gd name="connsiteX1-281" fmla="*/ 550419 w 1710091"/>
              <a:gd name="connsiteY1-282" fmla="*/ 7775 h 1140635"/>
              <a:gd name="connsiteX2-283" fmla="*/ 1113944 w 1710091"/>
              <a:gd name="connsiteY2-284" fmla="*/ 411812 h 1140635"/>
              <a:gd name="connsiteX3-285" fmla="*/ 1294698 w 1710091"/>
              <a:gd name="connsiteY3-286" fmla="*/ 135366 h 1140635"/>
              <a:gd name="connsiteX4-287" fmla="*/ 1326595 w 1710091"/>
              <a:gd name="connsiteY4-288" fmla="*/ 560668 h 1140635"/>
              <a:gd name="connsiteX5-289" fmla="*/ 1613675 w 1710091"/>
              <a:gd name="connsiteY5-290" fmla="*/ 560668 h 1140635"/>
              <a:gd name="connsiteX6-291" fmla="*/ 1613675 w 1710091"/>
              <a:gd name="connsiteY6-292" fmla="*/ 783952 h 1140635"/>
              <a:gd name="connsiteX7-293" fmla="*/ 1035178 w 1710091"/>
              <a:gd name="connsiteY7-294" fmla="*/ 730930 h 1140635"/>
              <a:gd name="connsiteX8-295" fmla="*/ 1006350 w 1710091"/>
              <a:gd name="connsiteY8-296" fmla="*/ 1082179 h 1140635"/>
              <a:gd name="connsiteX9-297" fmla="*/ 763960 w 1710091"/>
              <a:gd name="connsiteY9-298" fmla="*/ 1081664 h 1140635"/>
              <a:gd name="connsiteX10-299" fmla="*/ 746840 w 1710091"/>
              <a:gd name="connsiteY10-300" fmla="*/ 775755 h 1140635"/>
              <a:gd name="connsiteX11-301" fmla="*/ 369665 w 1710091"/>
              <a:gd name="connsiteY11-302" fmla="*/ 1017868 h 1140635"/>
              <a:gd name="connsiteX12-303" fmla="*/ 379213 w 1710091"/>
              <a:gd name="connsiteY12-304" fmla="*/ 730789 h 1140635"/>
              <a:gd name="connsiteX13-305" fmla="*/ 333552 w 1710091"/>
              <a:gd name="connsiteY13-306" fmla="*/ 582308 h 1140635"/>
              <a:gd name="connsiteX14-307" fmla="*/ 29423 w 1710091"/>
              <a:gd name="connsiteY14-308" fmla="*/ 379915 h 1140635"/>
              <a:gd name="connsiteX15-309" fmla="*/ 157014 w 1710091"/>
              <a:gd name="connsiteY15-310" fmla="*/ 220426 h 1140635"/>
              <a:gd name="connsiteX16-311" fmla="*/ 472563 w 1710091"/>
              <a:gd name="connsiteY16-312" fmla="*/ 398651 h 1140635"/>
              <a:gd name="connsiteX17-313" fmla="*/ 614214 w 1710091"/>
              <a:gd name="connsiteY17-314" fmla="*/ 365160 h 1140635"/>
              <a:gd name="connsiteX0-315" fmla="*/ 614214 w 1620972"/>
              <a:gd name="connsiteY0-316" fmla="*/ 365160 h 1140635"/>
              <a:gd name="connsiteX1-317" fmla="*/ 550419 w 1620972"/>
              <a:gd name="connsiteY1-318" fmla="*/ 7775 h 1140635"/>
              <a:gd name="connsiteX2-319" fmla="*/ 1113944 w 1620972"/>
              <a:gd name="connsiteY2-320" fmla="*/ 411812 h 1140635"/>
              <a:gd name="connsiteX3-321" fmla="*/ 1294698 w 1620972"/>
              <a:gd name="connsiteY3-322" fmla="*/ 135366 h 1140635"/>
              <a:gd name="connsiteX4-323" fmla="*/ 1326595 w 1620972"/>
              <a:gd name="connsiteY4-324" fmla="*/ 560668 h 1140635"/>
              <a:gd name="connsiteX5-325" fmla="*/ 1613675 w 1620972"/>
              <a:gd name="connsiteY5-326" fmla="*/ 560668 h 1140635"/>
              <a:gd name="connsiteX6-327" fmla="*/ 1370375 w 1620972"/>
              <a:gd name="connsiteY6-328" fmla="*/ 783952 h 1140635"/>
              <a:gd name="connsiteX7-329" fmla="*/ 1035178 w 1620972"/>
              <a:gd name="connsiteY7-330" fmla="*/ 730930 h 1140635"/>
              <a:gd name="connsiteX8-331" fmla="*/ 1006350 w 1620972"/>
              <a:gd name="connsiteY8-332" fmla="*/ 1082179 h 1140635"/>
              <a:gd name="connsiteX9-333" fmla="*/ 763960 w 1620972"/>
              <a:gd name="connsiteY9-334" fmla="*/ 1081664 h 1140635"/>
              <a:gd name="connsiteX10-335" fmla="*/ 746840 w 1620972"/>
              <a:gd name="connsiteY10-336" fmla="*/ 775755 h 1140635"/>
              <a:gd name="connsiteX11-337" fmla="*/ 369665 w 1620972"/>
              <a:gd name="connsiteY11-338" fmla="*/ 1017868 h 1140635"/>
              <a:gd name="connsiteX12-339" fmla="*/ 379213 w 1620972"/>
              <a:gd name="connsiteY12-340" fmla="*/ 730789 h 1140635"/>
              <a:gd name="connsiteX13-341" fmla="*/ 333552 w 1620972"/>
              <a:gd name="connsiteY13-342" fmla="*/ 582308 h 1140635"/>
              <a:gd name="connsiteX14-343" fmla="*/ 29423 w 1620972"/>
              <a:gd name="connsiteY14-344" fmla="*/ 379915 h 1140635"/>
              <a:gd name="connsiteX15-345" fmla="*/ 157014 w 1620972"/>
              <a:gd name="connsiteY15-346" fmla="*/ 220426 h 1140635"/>
              <a:gd name="connsiteX16-347" fmla="*/ 472563 w 1620972"/>
              <a:gd name="connsiteY16-348" fmla="*/ 398651 h 1140635"/>
              <a:gd name="connsiteX17-349" fmla="*/ 614214 w 1620972"/>
              <a:gd name="connsiteY17-350" fmla="*/ 365160 h 1140635"/>
              <a:gd name="connsiteX0-351" fmla="*/ 614214 w 1620972"/>
              <a:gd name="connsiteY0-352" fmla="*/ 365160 h 1140635"/>
              <a:gd name="connsiteX1-353" fmla="*/ 550419 w 1620972"/>
              <a:gd name="connsiteY1-354" fmla="*/ 7775 h 1140635"/>
              <a:gd name="connsiteX2-355" fmla="*/ 864155 w 1620972"/>
              <a:gd name="connsiteY2-356" fmla="*/ 411812 h 1140635"/>
              <a:gd name="connsiteX3-357" fmla="*/ 1294698 w 1620972"/>
              <a:gd name="connsiteY3-358" fmla="*/ 135366 h 1140635"/>
              <a:gd name="connsiteX4-359" fmla="*/ 1326595 w 1620972"/>
              <a:gd name="connsiteY4-360" fmla="*/ 560668 h 1140635"/>
              <a:gd name="connsiteX5-361" fmla="*/ 1613675 w 1620972"/>
              <a:gd name="connsiteY5-362" fmla="*/ 560668 h 1140635"/>
              <a:gd name="connsiteX6-363" fmla="*/ 1370375 w 1620972"/>
              <a:gd name="connsiteY6-364" fmla="*/ 783952 h 1140635"/>
              <a:gd name="connsiteX7-365" fmla="*/ 1035178 w 1620972"/>
              <a:gd name="connsiteY7-366" fmla="*/ 730930 h 1140635"/>
              <a:gd name="connsiteX8-367" fmla="*/ 1006350 w 1620972"/>
              <a:gd name="connsiteY8-368" fmla="*/ 1082179 h 1140635"/>
              <a:gd name="connsiteX9-369" fmla="*/ 763960 w 1620972"/>
              <a:gd name="connsiteY9-370" fmla="*/ 1081664 h 1140635"/>
              <a:gd name="connsiteX10-371" fmla="*/ 746840 w 1620972"/>
              <a:gd name="connsiteY10-372" fmla="*/ 775755 h 1140635"/>
              <a:gd name="connsiteX11-373" fmla="*/ 369665 w 1620972"/>
              <a:gd name="connsiteY11-374" fmla="*/ 1017868 h 1140635"/>
              <a:gd name="connsiteX12-375" fmla="*/ 379213 w 1620972"/>
              <a:gd name="connsiteY12-376" fmla="*/ 730789 h 1140635"/>
              <a:gd name="connsiteX13-377" fmla="*/ 333552 w 1620972"/>
              <a:gd name="connsiteY13-378" fmla="*/ 582308 h 1140635"/>
              <a:gd name="connsiteX14-379" fmla="*/ 29423 w 1620972"/>
              <a:gd name="connsiteY14-380" fmla="*/ 379915 h 1140635"/>
              <a:gd name="connsiteX15-381" fmla="*/ 157014 w 1620972"/>
              <a:gd name="connsiteY15-382" fmla="*/ 220426 h 1140635"/>
              <a:gd name="connsiteX16-383" fmla="*/ 472563 w 1620972"/>
              <a:gd name="connsiteY16-384" fmla="*/ 398651 h 1140635"/>
              <a:gd name="connsiteX17-385" fmla="*/ 614214 w 1620972"/>
              <a:gd name="connsiteY17-386" fmla="*/ 365160 h 1140635"/>
              <a:gd name="connsiteX0-387" fmla="*/ 614214 w 1620972"/>
              <a:gd name="connsiteY0-388" fmla="*/ 391921 h 1167396"/>
              <a:gd name="connsiteX1-389" fmla="*/ 550419 w 1620972"/>
              <a:gd name="connsiteY1-390" fmla="*/ 34536 h 1167396"/>
              <a:gd name="connsiteX2-391" fmla="*/ 748784 w 1620972"/>
              <a:gd name="connsiteY2-392" fmla="*/ 77910 h 1167396"/>
              <a:gd name="connsiteX3-393" fmla="*/ 864155 w 1620972"/>
              <a:gd name="connsiteY3-394" fmla="*/ 438573 h 1167396"/>
              <a:gd name="connsiteX4-395" fmla="*/ 1294698 w 1620972"/>
              <a:gd name="connsiteY4-396" fmla="*/ 162127 h 1167396"/>
              <a:gd name="connsiteX5-397" fmla="*/ 1326595 w 1620972"/>
              <a:gd name="connsiteY5-398" fmla="*/ 587429 h 1167396"/>
              <a:gd name="connsiteX6-399" fmla="*/ 1613675 w 1620972"/>
              <a:gd name="connsiteY6-400" fmla="*/ 587429 h 1167396"/>
              <a:gd name="connsiteX7-401" fmla="*/ 1370375 w 1620972"/>
              <a:gd name="connsiteY7-402" fmla="*/ 810713 h 1167396"/>
              <a:gd name="connsiteX8-403" fmla="*/ 1035178 w 1620972"/>
              <a:gd name="connsiteY8-404" fmla="*/ 757691 h 1167396"/>
              <a:gd name="connsiteX9-405" fmla="*/ 1006350 w 1620972"/>
              <a:gd name="connsiteY9-406" fmla="*/ 1108940 h 1167396"/>
              <a:gd name="connsiteX10-407" fmla="*/ 763960 w 1620972"/>
              <a:gd name="connsiteY10-408" fmla="*/ 1108425 h 1167396"/>
              <a:gd name="connsiteX11-409" fmla="*/ 746840 w 1620972"/>
              <a:gd name="connsiteY11-410" fmla="*/ 802516 h 1167396"/>
              <a:gd name="connsiteX12-411" fmla="*/ 369665 w 1620972"/>
              <a:gd name="connsiteY12-412" fmla="*/ 1044629 h 1167396"/>
              <a:gd name="connsiteX13-413" fmla="*/ 379213 w 1620972"/>
              <a:gd name="connsiteY13-414" fmla="*/ 757550 h 1167396"/>
              <a:gd name="connsiteX14-415" fmla="*/ 333552 w 1620972"/>
              <a:gd name="connsiteY14-416" fmla="*/ 609069 h 1167396"/>
              <a:gd name="connsiteX15-417" fmla="*/ 29423 w 1620972"/>
              <a:gd name="connsiteY15-418" fmla="*/ 406676 h 1167396"/>
              <a:gd name="connsiteX16-419" fmla="*/ 157014 w 1620972"/>
              <a:gd name="connsiteY16-420" fmla="*/ 247187 h 1167396"/>
              <a:gd name="connsiteX17-421" fmla="*/ 472563 w 1620972"/>
              <a:gd name="connsiteY17-422" fmla="*/ 425412 h 1167396"/>
              <a:gd name="connsiteX18" fmla="*/ 614214 w 1620972"/>
              <a:gd name="connsiteY18" fmla="*/ 391921 h 1167396"/>
              <a:gd name="connsiteX0-423" fmla="*/ 614214 w 1620972"/>
              <a:gd name="connsiteY0-424" fmla="*/ 391921 h 1167396"/>
              <a:gd name="connsiteX1-425" fmla="*/ 550419 w 1620972"/>
              <a:gd name="connsiteY1-426" fmla="*/ 34536 h 1167396"/>
              <a:gd name="connsiteX2-427" fmla="*/ 748784 w 1620972"/>
              <a:gd name="connsiteY2-428" fmla="*/ 77910 h 1167396"/>
              <a:gd name="connsiteX3-429" fmla="*/ 864155 w 1620972"/>
              <a:gd name="connsiteY3-430" fmla="*/ 438573 h 1167396"/>
              <a:gd name="connsiteX4-431" fmla="*/ 1294698 w 1620972"/>
              <a:gd name="connsiteY4-432" fmla="*/ 162127 h 1167396"/>
              <a:gd name="connsiteX5-433" fmla="*/ 1381366 w 1620972"/>
              <a:gd name="connsiteY5-434" fmla="*/ 330843 h 1167396"/>
              <a:gd name="connsiteX6-435" fmla="*/ 1326595 w 1620972"/>
              <a:gd name="connsiteY6-436" fmla="*/ 587429 h 1167396"/>
              <a:gd name="connsiteX7-437" fmla="*/ 1613675 w 1620972"/>
              <a:gd name="connsiteY7-438" fmla="*/ 587429 h 1167396"/>
              <a:gd name="connsiteX8-439" fmla="*/ 1370375 w 1620972"/>
              <a:gd name="connsiteY8-440" fmla="*/ 810713 h 1167396"/>
              <a:gd name="connsiteX9-441" fmla="*/ 1035178 w 1620972"/>
              <a:gd name="connsiteY9-442" fmla="*/ 757691 h 1167396"/>
              <a:gd name="connsiteX10-443" fmla="*/ 1006350 w 1620972"/>
              <a:gd name="connsiteY10-444" fmla="*/ 1108940 h 1167396"/>
              <a:gd name="connsiteX11-445" fmla="*/ 763960 w 1620972"/>
              <a:gd name="connsiteY11-446" fmla="*/ 1108425 h 1167396"/>
              <a:gd name="connsiteX12-447" fmla="*/ 746840 w 1620972"/>
              <a:gd name="connsiteY12-448" fmla="*/ 802516 h 1167396"/>
              <a:gd name="connsiteX13-449" fmla="*/ 369665 w 1620972"/>
              <a:gd name="connsiteY13-450" fmla="*/ 1044629 h 1167396"/>
              <a:gd name="connsiteX14-451" fmla="*/ 379213 w 1620972"/>
              <a:gd name="connsiteY14-452" fmla="*/ 757550 h 1167396"/>
              <a:gd name="connsiteX15-453" fmla="*/ 333552 w 1620972"/>
              <a:gd name="connsiteY15-454" fmla="*/ 609069 h 1167396"/>
              <a:gd name="connsiteX16-455" fmla="*/ 29423 w 1620972"/>
              <a:gd name="connsiteY16-456" fmla="*/ 406676 h 1167396"/>
              <a:gd name="connsiteX17-457" fmla="*/ 157014 w 1620972"/>
              <a:gd name="connsiteY17-458" fmla="*/ 247187 h 1167396"/>
              <a:gd name="connsiteX18-459" fmla="*/ 472563 w 1620972"/>
              <a:gd name="connsiteY18-460" fmla="*/ 425412 h 1167396"/>
              <a:gd name="connsiteX19" fmla="*/ 614214 w 1620972"/>
              <a:gd name="connsiteY19" fmla="*/ 391921 h 1167396"/>
              <a:gd name="connsiteX0-461" fmla="*/ 614214 w 1620972"/>
              <a:gd name="connsiteY0-462" fmla="*/ 391921 h 1167396"/>
              <a:gd name="connsiteX1-463" fmla="*/ 550419 w 1620972"/>
              <a:gd name="connsiteY1-464" fmla="*/ 34536 h 1167396"/>
              <a:gd name="connsiteX2-465" fmla="*/ 748784 w 1620972"/>
              <a:gd name="connsiteY2-466" fmla="*/ 77910 h 1167396"/>
              <a:gd name="connsiteX3-467" fmla="*/ 864155 w 1620972"/>
              <a:gd name="connsiteY3-468" fmla="*/ 438573 h 1167396"/>
              <a:gd name="connsiteX4-469" fmla="*/ 1064374 w 1620972"/>
              <a:gd name="connsiteY4-470" fmla="*/ 223955 h 1167396"/>
              <a:gd name="connsiteX5-471" fmla="*/ 1381366 w 1620972"/>
              <a:gd name="connsiteY5-472" fmla="*/ 330843 h 1167396"/>
              <a:gd name="connsiteX6-473" fmla="*/ 1326595 w 1620972"/>
              <a:gd name="connsiteY6-474" fmla="*/ 587429 h 1167396"/>
              <a:gd name="connsiteX7-475" fmla="*/ 1613675 w 1620972"/>
              <a:gd name="connsiteY7-476" fmla="*/ 587429 h 1167396"/>
              <a:gd name="connsiteX8-477" fmla="*/ 1370375 w 1620972"/>
              <a:gd name="connsiteY8-478" fmla="*/ 810713 h 1167396"/>
              <a:gd name="connsiteX9-479" fmla="*/ 1035178 w 1620972"/>
              <a:gd name="connsiteY9-480" fmla="*/ 757691 h 1167396"/>
              <a:gd name="connsiteX10-481" fmla="*/ 1006350 w 1620972"/>
              <a:gd name="connsiteY10-482" fmla="*/ 1108940 h 1167396"/>
              <a:gd name="connsiteX11-483" fmla="*/ 763960 w 1620972"/>
              <a:gd name="connsiteY11-484" fmla="*/ 1108425 h 1167396"/>
              <a:gd name="connsiteX12-485" fmla="*/ 746840 w 1620972"/>
              <a:gd name="connsiteY12-486" fmla="*/ 802516 h 1167396"/>
              <a:gd name="connsiteX13-487" fmla="*/ 369665 w 1620972"/>
              <a:gd name="connsiteY13-488" fmla="*/ 1044629 h 1167396"/>
              <a:gd name="connsiteX14-489" fmla="*/ 379213 w 1620972"/>
              <a:gd name="connsiteY14-490" fmla="*/ 757550 h 1167396"/>
              <a:gd name="connsiteX15-491" fmla="*/ 333552 w 1620972"/>
              <a:gd name="connsiteY15-492" fmla="*/ 609069 h 1167396"/>
              <a:gd name="connsiteX16-493" fmla="*/ 29423 w 1620972"/>
              <a:gd name="connsiteY16-494" fmla="*/ 406676 h 1167396"/>
              <a:gd name="connsiteX17-495" fmla="*/ 157014 w 1620972"/>
              <a:gd name="connsiteY17-496" fmla="*/ 247187 h 1167396"/>
              <a:gd name="connsiteX18-497" fmla="*/ 472563 w 1620972"/>
              <a:gd name="connsiteY18-498" fmla="*/ 425412 h 1167396"/>
              <a:gd name="connsiteX19-499" fmla="*/ 614214 w 1620972"/>
              <a:gd name="connsiteY19-500" fmla="*/ 391921 h 1167396"/>
              <a:gd name="connsiteX0-501" fmla="*/ 614214 w 1620972"/>
              <a:gd name="connsiteY0-502" fmla="*/ 391921 h 1167396"/>
              <a:gd name="connsiteX1-503" fmla="*/ 550419 w 1620972"/>
              <a:gd name="connsiteY1-504" fmla="*/ 34536 h 1167396"/>
              <a:gd name="connsiteX2-505" fmla="*/ 748784 w 1620972"/>
              <a:gd name="connsiteY2-506" fmla="*/ 77910 h 1167396"/>
              <a:gd name="connsiteX3-507" fmla="*/ 864155 w 1620972"/>
              <a:gd name="connsiteY3-508" fmla="*/ 438573 h 1167396"/>
              <a:gd name="connsiteX4-509" fmla="*/ 1064374 w 1620972"/>
              <a:gd name="connsiteY4-510" fmla="*/ 223955 h 1167396"/>
              <a:gd name="connsiteX5-511" fmla="*/ 1381366 w 1620972"/>
              <a:gd name="connsiteY5-512" fmla="*/ 330843 h 1167396"/>
              <a:gd name="connsiteX6-513" fmla="*/ 1099137 w 1620972"/>
              <a:gd name="connsiteY6-514" fmla="*/ 493844 h 1167396"/>
              <a:gd name="connsiteX7-515" fmla="*/ 1326595 w 1620972"/>
              <a:gd name="connsiteY7-516" fmla="*/ 587429 h 1167396"/>
              <a:gd name="connsiteX8-517" fmla="*/ 1613675 w 1620972"/>
              <a:gd name="connsiteY8-518" fmla="*/ 587429 h 1167396"/>
              <a:gd name="connsiteX9-519" fmla="*/ 1370375 w 1620972"/>
              <a:gd name="connsiteY9-520" fmla="*/ 810713 h 1167396"/>
              <a:gd name="connsiteX10-521" fmla="*/ 1035178 w 1620972"/>
              <a:gd name="connsiteY10-522" fmla="*/ 757691 h 1167396"/>
              <a:gd name="connsiteX11-523" fmla="*/ 1006350 w 1620972"/>
              <a:gd name="connsiteY11-524" fmla="*/ 1108940 h 1167396"/>
              <a:gd name="connsiteX12-525" fmla="*/ 763960 w 1620972"/>
              <a:gd name="connsiteY12-526" fmla="*/ 1108425 h 1167396"/>
              <a:gd name="connsiteX13-527" fmla="*/ 746840 w 1620972"/>
              <a:gd name="connsiteY13-528" fmla="*/ 802516 h 1167396"/>
              <a:gd name="connsiteX14-529" fmla="*/ 369665 w 1620972"/>
              <a:gd name="connsiteY14-530" fmla="*/ 1044629 h 1167396"/>
              <a:gd name="connsiteX15-531" fmla="*/ 379213 w 1620972"/>
              <a:gd name="connsiteY15-532" fmla="*/ 757550 h 1167396"/>
              <a:gd name="connsiteX16-533" fmla="*/ 333552 w 1620972"/>
              <a:gd name="connsiteY16-534" fmla="*/ 609069 h 1167396"/>
              <a:gd name="connsiteX17-535" fmla="*/ 29423 w 1620972"/>
              <a:gd name="connsiteY17-536" fmla="*/ 406676 h 1167396"/>
              <a:gd name="connsiteX18-537" fmla="*/ 157014 w 1620972"/>
              <a:gd name="connsiteY18-538" fmla="*/ 247187 h 1167396"/>
              <a:gd name="connsiteX19-539" fmla="*/ 472563 w 1620972"/>
              <a:gd name="connsiteY19-540" fmla="*/ 425412 h 1167396"/>
              <a:gd name="connsiteX20" fmla="*/ 614214 w 1620972"/>
              <a:gd name="connsiteY20" fmla="*/ 391921 h 1167396"/>
              <a:gd name="connsiteX0-541" fmla="*/ 614214 w 1436064"/>
              <a:gd name="connsiteY0-542" fmla="*/ 391921 h 1167396"/>
              <a:gd name="connsiteX1-543" fmla="*/ 550419 w 1436064"/>
              <a:gd name="connsiteY1-544" fmla="*/ 34536 h 1167396"/>
              <a:gd name="connsiteX2-545" fmla="*/ 748784 w 1436064"/>
              <a:gd name="connsiteY2-546" fmla="*/ 77910 h 1167396"/>
              <a:gd name="connsiteX3-547" fmla="*/ 864155 w 1436064"/>
              <a:gd name="connsiteY3-548" fmla="*/ 438573 h 1167396"/>
              <a:gd name="connsiteX4-549" fmla="*/ 1064374 w 1436064"/>
              <a:gd name="connsiteY4-550" fmla="*/ 223955 h 1167396"/>
              <a:gd name="connsiteX5-551" fmla="*/ 1381366 w 1436064"/>
              <a:gd name="connsiteY5-552" fmla="*/ 330843 h 1167396"/>
              <a:gd name="connsiteX6-553" fmla="*/ 1099137 w 1436064"/>
              <a:gd name="connsiteY6-554" fmla="*/ 493844 h 1167396"/>
              <a:gd name="connsiteX7-555" fmla="*/ 1326595 w 1436064"/>
              <a:gd name="connsiteY7-556" fmla="*/ 587429 h 1167396"/>
              <a:gd name="connsiteX8-557" fmla="*/ 1428767 w 1436064"/>
              <a:gd name="connsiteY8-558" fmla="*/ 666119 h 1167396"/>
              <a:gd name="connsiteX9-559" fmla="*/ 1370375 w 1436064"/>
              <a:gd name="connsiteY9-560" fmla="*/ 810713 h 1167396"/>
              <a:gd name="connsiteX10-561" fmla="*/ 1035178 w 1436064"/>
              <a:gd name="connsiteY10-562" fmla="*/ 757691 h 1167396"/>
              <a:gd name="connsiteX11-563" fmla="*/ 1006350 w 1436064"/>
              <a:gd name="connsiteY11-564" fmla="*/ 1108940 h 1167396"/>
              <a:gd name="connsiteX12-565" fmla="*/ 763960 w 1436064"/>
              <a:gd name="connsiteY12-566" fmla="*/ 1108425 h 1167396"/>
              <a:gd name="connsiteX13-567" fmla="*/ 746840 w 1436064"/>
              <a:gd name="connsiteY13-568" fmla="*/ 802516 h 1167396"/>
              <a:gd name="connsiteX14-569" fmla="*/ 369665 w 1436064"/>
              <a:gd name="connsiteY14-570" fmla="*/ 1044629 h 1167396"/>
              <a:gd name="connsiteX15-571" fmla="*/ 379213 w 1436064"/>
              <a:gd name="connsiteY15-572" fmla="*/ 757550 h 1167396"/>
              <a:gd name="connsiteX16-573" fmla="*/ 333552 w 1436064"/>
              <a:gd name="connsiteY16-574" fmla="*/ 609069 h 1167396"/>
              <a:gd name="connsiteX17-575" fmla="*/ 29423 w 1436064"/>
              <a:gd name="connsiteY17-576" fmla="*/ 406676 h 1167396"/>
              <a:gd name="connsiteX18-577" fmla="*/ 157014 w 1436064"/>
              <a:gd name="connsiteY18-578" fmla="*/ 247187 h 1167396"/>
              <a:gd name="connsiteX19-579" fmla="*/ 472563 w 1436064"/>
              <a:gd name="connsiteY19-580" fmla="*/ 425412 h 1167396"/>
              <a:gd name="connsiteX20-581" fmla="*/ 614214 w 1436064"/>
              <a:gd name="connsiteY20-582" fmla="*/ 391921 h 1167396"/>
              <a:gd name="connsiteX0-583" fmla="*/ 614214 w 1436064"/>
              <a:gd name="connsiteY0-584" fmla="*/ 391921 h 1177646"/>
              <a:gd name="connsiteX1-585" fmla="*/ 550419 w 1436064"/>
              <a:gd name="connsiteY1-586" fmla="*/ 34536 h 1177646"/>
              <a:gd name="connsiteX2-587" fmla="*/ 748784 w 1436064"/>
              <a:gd name="connsiteY2-588" fmla="*/ 77910 h 1177646"/>
              <a:gd name="connsiteX3-589" fmla="*/ 864155 w 1436064"/>
              <a:gd name="connsiteY3-590" fmla="*/ 438573 h 1177646"/>
              <a:gd name="connsiteX4-591" fmla="*/ 1064374 w 1436064"/>
              <a:gd name="connsiteY4-592" fmla="*/ 223955 h 1177646"/>
              <a:gd name="connsiteX5-593" fmla="*/ 1381366 w 1436064"/>
              <a:gd name="connsiteY5-594" fmla="*/ 330843 h 1177646"/>
              <a:gd name="connsiteX6-595" fmla="*/ 1099137 w 1436064"/>
              <a:gd name="connsiteY6-596" fmla="*/ 493844 h 1177646"/>
              <a:gd name="connsiteX7-597" fmla="*/ 1326595 w 1436064"/>
              <a:gd name="connsiteY7-598" fmla="*/ 587429 h 1177646"/>
              <a:gd name="connsiteX8-599" fmla="*/ 1428767 w 1436064"/>
              <a:gd name="connsiteY8-600" fmla="*/ 666119 h 1177646"/>
              <a:gd name="connsiteX9-601" fmla="*/ 1370375 w 1436064"/>
              <a:gd name="connsiteY9-602" fmla="*/ 810713 h 1177646"/>
              <a:gd name="connsiteX10-603" fmla="*/ 1035178 w 1436064"/>
              <a:gd name="connsiteY10-604" fmla="*/ 757691 h 1177646"/>
              <a:gd name="connsiteX11-605" fmla="*/ 917473 w 1436064"/>
              <a:gd name="connsiteY11-606" fmla="*/ 696190 h 1177646"/>
              <a:gd name="connsiteX12-607" fmla="*/ 1006350 w 1436064"/>
              <a:gd name="connsiteY12-608" fmla="*/ 1108940 h 1177646"/>
              <a:gd name="connsiteX13-609" fmla="*/ 763960 w 1436064"/>
              <a:gd name="connsiteY13-610" fmla="*/ 1108425 h 1177646"/>
              <a:gd name="connsiteX14-611" fmla="*/ 746840 w 1436064"/>
              <a:gd name="connsiteY14-612" fmla="*/ 802516 h 1177646"/>
              <a:gd name="connsiteX15-613" fmla="*/ 369665 w 1436064"/>
              <a:gd name="connsiteY15-614" fmla="*/ 1044629 h 1177646"/>
              <a:gd name="connsiteX16-615" fmla="*/ 379213 w 1436064"/>
              <a:gd name="connsiteY16-616" fmla="*/ 757550 h 1177646"/>
              <a:gd name="connsiteX17-617" fmla="*/ 333552 w 1436064"/>
              <a:gd name="connsiteY17-618" fmla="*/ 609069 h 1177646"/>
              <a:gd name="connsiteX18-619" fmla="*/ 29423 w 1436064"/>
              <a:gd name="connsiteY18-620" fmla="*/ 406676 h 1177646"/>
              <a:gd name="connsiteX19-621" fmla="*/ 157014 w 1436064"/>
              <a:gd name="connsiteY19-622" fmla="*/ 247187 h 1177646"/>
              <a:gd name="connsiteX20-623" fmla="*/ 472563 w 1436064"/>
              <a:gd name="connsiteY20-624" fmla="*/ 425412 h 1177646"/>
              <a:gd name="connsiteX21" fmla="*/ 614214 w 1436064"/>
              <a:gd name="connsiteY21" fmla="*/ 391921 h 1177646"/>
              <a:gd name="connsiteX0-625" fmla="*/ 614214 w 1436064"/>
              <a:gd name="connsiteY0-626" fmla="*/ 391921 h 1177646"/>
              <a:gd name="connsiteX1-627" fmla="*/ 550419 w 1436064"/>
              <a:gd name="connsiteY1-628" fmla="*/ 34536 h 1177646"/>
              <a:gd name="connsiteX2-629" fmla="*/ 748784 w 1436064"/>
              <a:gd name="connsiteY2-630" fmla="*/ 77910 h 1177646"/>
              <a:gd name="connsiteX3-631" fmla="*/ 864155 w 1436064"/>
              <a:gd name="connsiteY3-632" fmla="*/ 438573 h 1177646"/>
              <a:gd name="connsiteX4-633" fmla="*/ 1064374 w 1436064"/>
              <a:gd name="connsiteY4-634" fmla="*/ 223955 h 1177646"/>
              <a:gd name="connsiteX5-635" fmla="*/ 1381366 w 1436064"/>
              <a:gd name="connsiteY5-636" fmla="*/ 330843 h 1177646"/>
              <a:gd name="connsiteX6-637" fmla="*/ 1099137 w 1436064"/>
              <a:gd name="connsiteY6-638" fmla="*/ 493844 h 1177646"/>
              <a:gd name="connsiteX7-639" fmla="*/ 1326595 w 1436064"/>
              <a:gd name="connsiteY7-640" fmla="*/ 587429 h 1177646"/>
              <a:gd name="connsiteX8-641" fmla="*/ 1428767 w 1436064"/>
              <a:gd name="connsiteY8-642" fmla="*/ 666119 h 1177646"/>
              <a:gd name="connsiteX9-643" fmla="*/ 1370375 w 1436064"/>
              <a:gd name="connsiteY9-644" fmla="*/ 810713 h 1177646"/>
              <a:gd name="connsiteX10-645" fmla="*/ 1035178 w 1436064"/>
              <a:gd name="connsiteY10-646" fmla="*/ 648087 h 1177646"/>
              <a:gd name="connsiteX11-647" fmla="*/ 917473 w 1436064"/>
              <a:gd name="connsiteY11-648" fmla="*/ 696190 h 1177646"/>
              <a:gd name="connsiteX12-649" fmla="*/ 1006350 w 1436064"/>
              <a:gd name="connsiteY12-650" fmla="*/ 1108940 h 1177646"/>
              <a:gd name="connsiteX13-651" fmla="*/ 763960 w 1436064"/>
              <a:gd name="connsiteY13-652" fmla="*/ 1108425 h 1177646"/>
              <a:gd name="connsiteX14-653" fmla="*/ 746840 w 1436064"/>
              <a:gd name="connsiteY14-654" fmla="*/ 802516 h 1177646"/>
              <a:gd name="connsiteX15-655" fmla="*/ 369665 w 1436064"/>
              <a:gd name="connsiteY15-656" fmla="*/ 1044629 h 1177646"/>
              <a:gd name="connsiteX16-657" fmla="*/ 379213 w 1436064"/>
              <a:gd name="connsiteY16-658" fmla="*/ 757550 h 1177646"/>
              <a:gd name="connsiteX17-659" fmla="*/ 333552 w 1436064"/>
              <a:gd name="connsiteY17-660" fmla="*/ 609069 h 1177646"/>
              <a:gd name="connsiteX18-661" fmla="*/ 29423 w 1436064"/>
              <a:gd name="connsiteY18-662" fmla="*/ 406676 h 1177646"/>
              <a:gd name="connsiteX19-663" fmla="*/ 157014 w 1436064"/>
              <a:gd name="connsiteY19-664" fmla="*/ 247187 h 1177646"/>
              <a:gd name="connsiteX20-665" fmla="*/ 472563 w 1436064"/>
              <a:gd name="connsiteY20-666" fmla="*/ 425412 h 1177646"/>
              <a:gd name="connsiteX21-667" fmla="*/ 614214 w 1436064"/>
              <a:gd name="connsiteY21-668" fmla="*/ 391921 h 1177646"/>
              <a:gd name="connsiteX0-669" fmla="*/ 472563 w 1436064"/>
              <a:gd name="connsiteY0-670" fmla="*/ 448793 h 1201027"/>
              <a:gd name="connsiteX1-671" fmla="*/ 550419 w 1436064"/>
              <a:gd name="connsiteY1-672" fmla="*/ 57917 h 1201027"/>
              <a:gd name="connsiteX2-673" fmla="*/ 748784 w 1436064"/>
              <a:gd name="connsiteY2-674" fmla="*/ 101291 h 1201027"/>
              <a:gd name="connsiteX3-675" fmla="*/ 864155 w 1436064"/>
              <a:gd name="connsiteY3-676" fmla="*/ 461954 h 1201027"/>
              <a:gd name="connsiteX4-677" fmla="*/ 1064374 w 1436064"/>
              <a:gd name="connsiteY4-678" fmla="*/ 247336 h 1201027"/>
              <a:gd name="connsiteX5-679" fmla="*/ 1381366 w 1436064"/>
              <a:gd name="connsiteY5-680" fmla="*/ 354224 h 1201027"/>
              <a:gd name="connsiteX6-681" fmla="*/ 1099137 w 1436064"/>
              <a:gd name="connsiteY6-682" fmla="*/ 517225 h 1201027"/>
              <a:gd name="connsiteX7-683" fmla="*/ 1326595 w 1436064"/>
              <a:gd name="connsiteY7-684" fmla="*/ 610810 h 1201027"/>
              <a:gd name="connsiteX8-685" fmla="*/ 1428767 w 1436064"/>
              <a:gd name="connsiteY8-686" fmla="*/ 689500 h 1201027"/>
              <a:gd name="connsiteX9-687" fmla="*/ 1370375 w 1436064"/>
              <a:gd name="connsiteY9-688" fmla="*/ 834094 h 1201027"/>
              <a:gd name="connsiteX10-689" fmla="*/ 1035178 w 1436064"/>
              <a:gd name="connsiteY10-690" fmla="*/ 671468 h 1201027"/>
              <a:gd name="connsiteX11-691" fmla="*/ 917473 w 1436064"/>
              <a:gd name="connsiteY11-692" fmla="*/ 719571 h 1201027"/>
              <a:gd name="connsiteX12-693" fmla="*/ 1006350 w 1436064"/>
              <a:gd name="connsiteY12-694" fmla="*/ 1132321 h 1201027"/>
              <a:gd name="connsiteX13-695" fmla="*/ 763960 w 1436064"/>
              <a:gd name="connsiteY13-696" fmla="*/ 1131806 h 1201027"/>
              <a:gd name="connsiteX14-697" fmla="*/ 746840 w 1436064"/>
              <a:gd name="connsiteY14-698" fmla="*/ 825897 h 1201027"/>
              <a:gd name="connsiteX15-699" fmla="*/ 369665 w 1436064"/>
              <a:gd name="connsiteY15-700" fmla="*/ 1068010 h 1201027"/>
              <a:gd name="connsiteX16-701" fmla="*/ 379213 w 1436064"/>
              <a:gd name="connsiteY16-702" fmla="*/ 780931 h 1201027"/>
              <a:gd name="connsiteX17-703" fmla="*/ 333552 w 1436064"/>
              <a:gd name="connsiteY17-704" fmla="*/ 632450 h 1201027"/>
              <a:gd name="connsiteX18-705" fmla="*/ 29423 w 1436064"/>
              <a:gd name="connsiteY18-706" fmla="*/ 430057 h 1201027"/>
              <a:gd name="connsiteX19-707" fmla="*/ 157014 w 1436064"/>
              <a:gd name="connsiteY19-708" fmla="*/ 270568 h 1201027"/>
              <a:gd name="connsiteX20-709" fmla="*/ 472563 w 1436064"/>
              <a:gd name="connsiteY20-710" fmla="*/ 448793 h 1201027"/>
              <a:gd name="connsiteX0-711" fmla="*/ 472563 w 1436064"/>
              <a:gd name="connsiteY0-712" fmla="*/ 409448 h 1195406"/>
              <a:gd name="connsiteX1-713" fmla="*/ 550419 w 1436064"/>
              <a:gd name="connsiteY1-714" fmla="*/ 52296 h 1195406"/>
              <a:gd name="connsiteX2-715" fmla="*/ 748784 w 1436064"/>
              <a:gd name="connsiteY2-716" fmla="*/ 95670 h 1195406"/>
              <a:gd name="connsiteX3-717" fmla="*/ 864155 w 1436064"/>
              <a:gd name="connsiteY3-718" fmla="*/ 456333 h 1195406"/>
              <a:gd name="connsiteX4-719" fmla="*/ 1064374 w 1436064"/>
              <a:gd name="connsiteY4-720" fmla="*/ 241715 h 1195406"/>
              <a:gd name="connsiteX5-721" fmla="*/ 1381366 w 1436064"/>
              <a:gd name="connsiteY5-722" fmla="*/ 348603 h 1195406"/>
              <a:gd name="connsiteX6-723" fmla="*/ 1099137 w 1436064"/>
              <a:gd name="connsiteY6-724" fmla="*/ 511604 h 1195406"/>
              <a:gd name="connsiteX7-725" fmla="*/ 1326595 w 1436064"/>
              <a:gd name="connsiteY7-726" fmla="*/ 605189 h 1195406"/>
              <a:gd name="connsiteX8-727" fmla="*/ 1428767 w 1436064"/>
              <a:gd name="connsiteY8-728" fmla="*/ 683879 h 1195406"/>
              <a:gd name="connsiteX9-729" fmla="*/ 1370375 w 1436064"/>
              <a:gd name="connsiteY9-730" fmla="*/ 828473 h 1195406"/>
              <a:gd name="connsiteX10-731" fmla="*/ 1035178 w 1436064"/>
              <a:gd name="connsiteY10-732" fmla="*/ 665847 h 1195406"/>
              <a:gd name="connsiteX11-733" fmla="*/ 917473 w 1436064"/>
              <a:gd name="connsiteY11-734" fmla="*/ 713950 h 1195406"/>
              <a:gd name="connsiteX12-735" fmla="*/ 1006350 w 1436064"/>
              <a:gd name="connsiteY12-736" fmla="*/ 1126700 h 1195406"/>
              <a:gd name="connsiteX13-737" fmla="*/ 763960 w 1436064"/>
              <a:gd name="connsiteY13-738" fmla="*/ 1126185 h 1195406"/>
              <a:gd name="connsiteX14-739" fmla="*/ 746840 w 1436064"/>
              <a:gd name="connsiteY14-740" fmla="*/ 820276 h 1195406"/>
              <a:gd name="connsiteX15-741" fmla="*/ 369665 w 1436064"/>
              <a:gd name="connsiteY15-742" fmla="*/ 1062389 h 1195406"/>
              <a:gd name="connsiteX16-743" fmla="*/ 379213 w 1436064"/>
              <a:gd name="connsiteY16-744" fmla="*/ 775310 h 1195406"/>
              <a:gd name="connsiteX17-745" fmla="*/ 333552 w 1436064"/>
              <a:gd name="connsiteY17-746" fmla="*/ 626829 h 1195406"/>
              <a:gd name="connsiteX18-747" fmla="*/ 29423 w 1436064"/>
              <a:gd name="connsiteY18-748" fmla="*/ 424436 h 1195406"/>
              <a:gd name="connsiteX19-749" fmla="*/ 157014 w 1436064"/>
              <a:gd name="connsiteY19-750" fmla="*/ 264947 h 1195406"/>
              <a:gd name="connsiteX20-751" fmla="*/ 472563 w 1436064"/>
              <a:gd name="connsiteY20-752" fmla="*/ 409448 h 11954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205" y="connsiteY17-206"/>
              </a:cxn>
              <a:cxn ang="0">
                <a:pos x="connsiteX18-459" y="connsiteY18-460"/>
              </a:cxn>
              <a:cxn ang="0">
                <a:pos x="connsiteX19-499" y="connsiteY19-500"/>
              </a:cxn>
              <a:cxn ang="0">
                <a:pos x="connsiteX20-581" y="connsiteY20-582"/>
              </a:cxn>
            </a:cxnLst>
            <a:rect l="l" t="t" r="r" b="b"/>
            <a:pathLst>
              <a:path w="1436064" h="1195406">
                <a:moveTo>
                  <a:pt x="472563" y="409448"/>
                </a:moveTo>
                <a:cubicBezTo>
                  <a:pt x="538130" y="374006"/>
                  <a:pt x="504382" y="104592"/>
                  <a:pt x="550419" y="52296"/>
                </a:cubicBezTo>
                <a:cubicBezTo>
                  <a:pt x="596456" y="0"/>
                  <a:pt x="696495" y="28331"/>
                  <a:pt x="748784" y="95670"/>
                </a:cubicBezTo>
                <a:cubicBezTo>
                  <a:pt x="801073" y="163009"/>
                  <a:pt x="811557" y="431992"/>
                  <a:pt x="864155" y="456333"/>
                </a:cubicBezTo>
                <a:cubicBezTo>
                  <a:pt x="916753" y="480674"/>
                  <a:pt x="978172" y="259670"/>
                  <a:pt x="1064374" y="241715"/>
                </a:cubicBezTo>
                <a:cubicBezTo>
                  <a:pt x="1150576" y="223760"/>
                  <a:pt x="1375572" y="303622"/>
                  <a:pt x="1381366" y="348603"/>
                </a:cubicBezTo>
                <a:cubicBezTo>
                  <a:pt x="1387160" y="393584"/>
                  <a:pt x="1108265" y="468840"/>
                  <a:pt x="1099137" y="511604"/>
                </a:cubicBezTo>
                <a:cubicBezTo>
                  <a:pt x="1090009" y="554368"/>
                  <a:pt x="1271657" y="576477"/>
                  <a:pt x="1326595" y="605189"/>
                </a:cubicBezTo>
                <a:cubicBezTo>
                  <a:pt x="1381533" y="633901"/>
                  <a:pt x="1421470" y="646665"/>
                  <a:pt x="1428767" y="683879"/>
                </a:cubicBezTo>
                <a:cubicBezTo>
                  <a:pt x="1436064" y="721093"/>
                  <a:pt x="1435973" y="831478"/>
                  <a:pt x="1370375" y="828473"/>
                </a:cubicBezTo>
                <a:cubicBezTo>
                  <a:pt x="1304777" y="825468"/>
                  <a:pt x="1110662" y="684934"/>
                  <a:pt x="1035178" y="665847"/>
                </a:cubicBezTo>
                <a:cubicBezTo>
                  <a:pt x="959694" y="646760"/>
                  <a:pt x="922278" y="637141"/>
                  <a:pt x="917473" y="713950"/>
                </a:cubicBezTo>
                <a:cubicBezTo>
                  <a:pt x="912668" y="790759"/>
                  <a:pt x="1031935" y="1057994"/>
                  <a:pt x="1006350" y="1126700"/>
                </a:cubicBezTo>
                <a:cubicBezTo>
                  <a:pt x="980765" y="1195406"/>
                  <a:pt x="807212" y="1177256"/>
                  <a:pt x="763960" y="1126185"/>
                </a:cubicBezTo>
                <a:cubicBezTo>
                  <a:pt x="720708" y="1075114"/>
                  <a:pt x="812556" y="830909"/>
                  <a:pt x="746840" y="820276"/>
                </a:cubicBezTo>
                <a:cubicBezTo>
                  <a:pt x="681124" y="809643"/>
                  <a:pt x="430936" y="1069883"/>
                  <a:pt x="369665" y="1062389"/>
                </a:cubicBezTo>
                <a:cubicBezTo>
                  <a:pt x="308394" y="1054895"/>
                  <a:pt x="385232" y="847903"/>
                  <a:pt x="379213" y="775310"/>
                </a:cubicBezTo>
                <a:cubicBezTo>
                  <a:pt x="373194" y="702717"/>
                  <a:pt x="391850" y="685308"/>
                  <a:pt x="333552" y="626829"/>
                </a:cubicBezTo>
                <a:cubicBezTo>
                  <a:pt x="275254" y="568350"/>
                  <a:pt x="58846" y="484750"/>
                  <a:pt x="29423" y="424436"/>
                </a:cubicBezTo>
                <a:cubicBezTo>
                  <a:pt x="0" y="364122"/>
                  <a:pt x="83157" y="267445"/>
                  <a:pt x="157014" y="264947"/>
                </a:cubicBezTo>
                <a:cubicBezTo>
                  <a:pt x="230871" y="262449"/>
                  <a:pt x="406996" y="444890"/>
                  <a:pt x="472563" y="40944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 bwMode="auto">
          <a:xfrm rot="2068331">
            <a:off x="1617663" y="895350"/>
            <a:ext cx="1039812" cy="1000125"/>
          </a:xfrm>
          <a:custGeom>
            <a:avLst/>
            <a:gdLst>
              <a:gd name="connsiteX0" fmla="*/ 632637 w 1685261"/>
              <a:gd name="connsiteY0" fmla="*/ 552893 h 1275907"/>
              <a:gd name="connsiteX1" fmla="*/ 568842 w 1685261"/>
              <a:gd name="connsiteY1" fmla="*/ 21265 h 1275907"/>
              <a:gd name="connsiteX2" fmla="*/ 1132367 w 1685261"/>
              <a:gd name="connsiteY2" fmla="*/ 425302 h 1275907"/>
              <a:gd name="connsiteX3" fmla="*/ 1313121 w 1685261"/>
              <a:gd name="connsiteY3" fmla="*/ 148856 h 1275907"/>
              <a:gd name="connsiteX4" fmla="*/ 1345018 w 1685261"/>
              <a:gd name="connsiteY4" fmla="*/ 574158 h 1275907"/>
              <a:gd name="connsiteX5" fmla="*/ 1632098 w 1685261"/>
              <a:gd name="connsiteY5" fmla="*/ 574158 h 1275907"/>
              <a:gd name="connsiteX6" fmla="*/ 1632098 w 1685261"/>
              <a:gd name="connsiteY6" fmla="*/ 797442 h 1275907"/>
              <a:gd name="connsiteX7" fmla="*/ 1313121 w 1685261"/>
              <a:gd name="connsiteY7" fmla="*/ 839972 h 1275907"/>
              <a:gd name="connsiteX8" fmla="*/ 1164265 w 1685261"/>
              <a:gd name="connsiteY8" fmla="*/ 1233377 h 1275907"/>
              <a:gd name="connsiteX9" fmla="*/ 983511 w 1685261"/>
              <a:gd name="connsiteY9" fmla="*/ 1095154 h 1275907"/>
              <a:gd name="connsiteX10" fmla="*/ 972879 w 1685261"/>
              <a:gd name="connsiteY10" fmla="*/ 744279 h 1275907"/>
              <a:gd name="connsiteX11" fmla="*/ 388088 w 1685261"/>
              <a:gd name="connsiteY11" fmla="*/ 1031358 h 1275907"/>
              <a:gd name="connsiteX12" fmla="*/ 462516 w 1685261"/>
              <a:gd name="connsiteY12" fmla="*/ 744279 h 1275907"/>
              <a:gd name="connsiteX13" fmla="*/ 47846 w 1685261"/>
              <a:gd name="connsiteY13" fmla="*/ 393405 h 1275907"/>
              <a:gd name="connsiteX14" fmla="*/ 175437 w 1685261"/>
              <a:gd name="connsiteY14" fmla="*/ 233916 h 1275907"/>
              <a:gd name="connsiteX15" fmla="*/ 568842 w 1685261"/>
              <a:gd name="connsiteY15" fmla="*/ 606056 h 1275907"/>
              <a:gd name="connsiteX16" fmla="*/ 632637 w 1685261"/>
              <a:gd name="connsiteY16" fmla="*/ 552893 h 1275907"/>
              <a:gd name="connsiteX0-1" fmla="*/ 632637 w 1685261"/>
              <a:gd name="connsiteY0-2" fmla="*/ 365160 h 1262417"/>
              <a:gd name="connsiteX1-3" fmla="*/ 568842 w 1685261"/>
              <a:gd name="connsiteY1-4" fmla="*/ 7775 h 1262417"/>
              <a:gd name="connsiteX2-5" fmla="*/ 1132367 w 1685261"/>
              <a:gd name="connsiteY2-6" fmla="*/ 411812 h 1262417"/>
              <a:gd name="connsiteX3-7" fmla="*/ 1313121 w 1685261"/>
              <a:gd name="connsiteY3-8" fmla="*/ 135366 h 1262417"/>
              <a:gd name="connsiteX4-9" fmla="*/ 1345018 w 1685261"/>
              <a:gd name="connsiteY4-10" fmla="*/ 560668 h 1262417"/>
              <a:gd name="connsiteX5-11" fmla="*/ 1632098 w 1685261"/>
              <a:gd name="connsiteY5-12" fmla="*/ 560668 h 1262417"/>
              <a:gd name="connsiteX6-13" fmla="*/ 1632098 w 1685261"/>
              <a:gd name="connsiteY6-14" fmla="*/ 783952 h 1262417"/>
              <a:gd name="connsiteX7-15" fmla="*/ 1313121 w 1685261"/>
              <a:gd name="connsiteY7-16" fmla="*/ 826482 h 1262417"/>
              <a:gd name="connsiteX8-17" fmla="*/ 1164265 w 1685261"/>
              <a:gd name="connsiteY8-18" fmla="*/ 1219887 h 1262417"/>
              <a:gd name="connsiteX9-19" fmla="*/ 983511 w 1685261"/>
              <a:gd name="connsiteY9-20" fmla="*/ 1081664 h 1262417"/>
              <a:gd name="connsiteX10-21" fmla="*/ 972879 w 1685261"/>
              <a:gd name="connsiteY10-22" fmla="*/ 730789 h 1262417"/>
              <a:gd name="connsiteX11-23" fmla="*/ 388088 w 1685261"/>
              <a:gd name="connsiteY11-24" fmla="*/ 1017868 h 1262417"/>
              <a:gd name="connsiteX12-25" fmla="*/ 462516 w 1685261"/>
              <a:gd name="connsiteY12-26" fmla="*/ 730789 h 1262417"/>
              <a:gd name="connsiteX13-27" fmla="*/ 47846 w 1685261"/>
              <a:gd name="connsiteY13-28" fmla="*/ 379915 h 1262417"/>
              <a:gd name="connsiteX14-29" fmla="*/ 175437 w 1685261"/>
              <a:gd name="connsiteY14-30" fmla="*/ 220426 h 1262417"/>
              <a:gd name="connsiteX15-31" fmla="*/ 568842 w 1685261"/>
              <a:gd name="connsiteY15-32" fmla="*/ 592566 h 1262417"/>
              <a:gd name="connsiteX16-33" fmla="*/ 632637 w 1685261"/>
              <a:gd name="connsiteY16-34" fmla="*/ 365160 h 1262417"/>
              <a:gd name="connsiteX0-35" fmla="*/ 632637 w 1685261"/>
              <a:gd name="connsiteY0-36" fmla="*/ 365160 h 1262417"/>
              <a:gd name="connsiteX1-37" fmla="*/ 568842 w 1685261"/>
              <a:gd name="connsiteY1-38" fmla="*/ 7775 h 1262417"/>
              <a:gd name="connsiteX2-39" fmla="*/ 1132367 w 1685261"/>
              <a:gd name="connsiteY2-40" fmla="*/ 411812 h 1262417"/>
              <a:gd name="connsiteX3-41" fmla="*/ 1313121 w 1685261"/>
              <a:gd name="connsiteY3-42" fmla="*/ 135366 h 1262417"/>
              <a:gd name="connsiteX4-43" fmla="*/ 1345018 w 1685261"/>
              <a:gd name="connsiteY4-44" fmla="*/ 560668 h 1262417"/>
              <a:gd name="connsiteX5-45" fmla="*/ 1632098 w 1685261"/>
              <a:gd name="connsiteY5-46" fmla="*/ 560668 h 1262417"/>
              <a:gd name="connsiteX6-47" fmla="*/ 1632098 w 1685261"/>
              <a:gd name="connsiteY6-48" fmla="*/ 783952 h 1262417"/>
              <a:gd name="connsiteX7-49" fmla="*/ 1313121 w 1685261"/>
              <a:gd name="connsiteY7-50" fmla="*/ 826482 h 1262417"/>
              <a:gd name="connsiteX8-51" fmla="*/ 1164265 w 1685261"/>
              <a:gd name="connsiteY8-52" fmla="*/ 1219887 h 1262417"/>
              <a:gd name="connsiteX9-53" fmla="*/ 983511 w 1685261"/>
              <a:gd name="connsiteY9-54" fmla="*/ 1081664 h 1262417"/>
              <a:gd name="connsiteX10-55" fmla="*/ 972879 w 1685261"/>
              <a:gd name="connsiteY10-56" fmla="*/ 730789 h 1262417"/>
              <a:gd name="connsiteX11-57" fmla="*/ 388088 w 1685261"/>
              <a:gd name="connsiteY11-58" fmla="*/ 1017868 h 1262417"/>
              <a:gd name="connsiteX12-59" fmla="*/ 462516 w 1685261"/>
              <a:gd name="connsiteY12-60" fmla="*/ 730789 h 1262417"/>
              <a:gd name="connsiteX13-61" fmla="*/ 47846 w 1685261"/>
              <a:gd name="connsiteY13-62" fmla="*/ 379915 h 1262417"/>
              <a:gd name="connsiteX14-63" fmla="*/ 175437 w 1685261"/>
              <a:gd name="connsiteY14-64" fmla="*/ 220426 h 1262417"/>
              <a:gd name="connsiteX15-65" fmla="*/ 568842 w 1685261"/>
              <a:gd name="connsiteY15-66" fmla="*/ 592566 h 1262417"/>
              <a:gd name="connsiteX16-67" fmla="*/ 632637 w 1685261"/>
              <a:gd name="connsiteY16-68" fmla="*/ 365160 h 1262417"/>
              <a:gd name="connsiteX0-69" fmla="*/ 632637 w 1685261"/>
              <a:gd name="connsiteY0-70" fmla="*/ 365160 h 1262417"/>
              <a:gd name="connsiteX1-71" fmla="*/ 568842 w 1685261"/>
              <a:gd name="connsiteY1-72" fmla="*/ 7775 h 1262417"/>
              <a:gd name="connsiteX2-73" fmla="*/ 1132367 w 1685261"/>
              <a:gd name="connsiteY2-74" fmla="*/ 411812 h 1262417"/>
              <a:gd name="connsiteX3-75" fmla="*/ 1313121 w 1685261"/>
              <a:gd name="connsiteY3-76" fmla="*/ 135366 h 1262417"/>
              <a:gd name="connsiteX4-77" fmla="*/ 1345018 w 1685261"/>
              <a:gd name="connsiteY4-78" fmla="*/ 560668 h 1262417"/>
              <a:gd name="connsiteX5-79" fmla="*/ 1632098 w 1685261"/>
              <a:gd name="connsiteY5-80" fmla="*/ 560668 h 1262417"/>
              <a:gd name="connsiteX6-81" fmla="*/ 1632098 w 1685261"/>
              <a:gd name="connsiteY6-82" fmla="*/ 783952 h 1262417"/>
              <a:gd name="connsiteX7-83" fmla="*/ 1313121 w 1685261"/>
              <a:gd name="connsiteY7-84" fmla="*/ 826482 h 1262417"/>
              <a:gd name="connsiteX8-85" fmla="*/ 1164265 w 1685261"/>
              <a:gd name="connsiteY8-86" fmla="*/ 1219887 h 1262417"/>
              <a:gd name="connsiteX9-87" fmla="*/ 983511 w 1685261"/>
              <a:gd name="connsiteY9-88" fmla="*/ 1081664 h 1262417"/>
              <a:gd name="connsiteX10-89" fmla="*/ 972879 w 1685261"/>
              <a:gd name="connsiteY10-90" fmla="*/ 730789 h 1262417"/>
              <a:gd name="connsiteX11-91" fmla="*/ 388088 w 1685261"/>
              <a:gd name="connsiteY11-92" fmla="*/ 1017868 h 1262417"/>
              <a:gd name="connsiteX12-93" fmla="*/ 462516 w 1685261"/>
              <a:gd name="connsiteY12-94" fmla="*/ 730789 h 1262417"/>
              <a:gd name="connsiteX13-95" fmla="*/ 47846 w 1685261"/>
              <a:gd name="connsiteY13-96" fmla="*/ 379915 h 1262417"/>
              <a:gd name="connsiteX14-97" fmla="*/ 175437 w 1685261"/>
              <a:gd name="connsiteY14-98" fmla="*/ 220426 h 1262417"/>
              <a:gd name="connsiteX15-99" fmla="*/ 490986 w 1685261"/>
              <a:gd name="connsiteY15-100" fmla="*/ 398651 h 1262417"/>
              <a:gd name="connsiteX16-101" fmla="*/ 632637 w 1685261"/>
              <a:gd name="connsiteY16-102" fmla="*/ 365160 h 1262417"/>
              <a:gd name="connsiteX0-103" fmla="*/ 632637 w 1685261"/>
              <a:gd name="connsiteY0-104" fmla="*/ 365160 h 1262417"/>
              <a:gd name="connsiteX1-105" fmla="*/ 568842 w 1685261"/>
              <a:gd name="connsiteY1-106" fmla="*/ 7775 h 1262417"/>
              <a:gd name="connsiteX2-107" fmla="*/ 1132367 w 1685261"/>
              <a:gd name="connsiteY2-108" fmla="*/ 411812 h 1262417"/>
              <a:gd name="connsiteX3-109" fmla="*/ 1313121 w 1685261"/>
              <a:gd name="connsiteY3-110" fmla="*/ 135366 h 1262417"/>
              <a:gd name="connsiteX4-111" fmla="*/ 1345018 w 1685261"/>
              <a:gd name="connsiteY4-112" fmla="*/ 560668 h 1262417"/>
              <a:gd name="connsiteX5-113" fmla="*/ 1632098 w 1685261"/>
              <a:gd name="connsiteY5-114" fmla="*/ 560668 h 1262417"/>
              <a:gd name="connsiteX6-115" fmla="*/ 1632098 w 1685261"/>
              <a:gd name="connsiteY6-116" fmla="*/ 783952 h 1262417"/>
              <a:gd name="connsiteX7-117" fmla="*/ 1313121 w 1685261"/>
              <a:gd name="connsiteY7-118" fmla="*/ 826482 h 1262417"/>
              <a:gd name="connsiteX8-119" fmla="*/ 1164265 w 1685261"/>
              <a:gd name="connsiteY8-120" fmla="*/ 1219887 h 1262417"/>
              <a:gd name="connsiteX9-121" fmla="*/ 983511 w 1685261"/>
              <a:gd name="connsiteY9-122" fmla="*/ 1081664 h 1262417"/>
              <a:gd name="connsiteX10-123" fmla="*/ 765263 w 1685261"/>
              <a:gd name="connsiteY10-124" fmla="*/ 775755 h 1262417"/>
              <a:gd name="connsiteX11-125" fmla="*/ 388088 w 1685261"/>
              <a:gd name="connsiteY11-126" fmla="*/ 1017868 h 1262417"/>
              <a:gd name="connsiteX12-127" fmla="*/ 462516 w 1685261"/>
              <a:gd name="connsiteY12-128" fmla="*/ 730789 h 1262417"/>
              <a:gd name="connsiteX13-129" fmla="*/ 47846 w 1685261"/>
              <a:gd name="connsiteY13-130" fmla="*/ 379915 h 1262417"/>
              <a:gd name="connsiteX14-131" fmla="*/ 175437 w 1685261"/>
              <a:gd name="connsiteY14-132" fmla="*/ 220426 h 1262417"/>
              <a:gd name="connsiteX15-133" fmla="*/ 490986 w 1685261"/>
              <a:gd name="connsiteY15-134" fmla="*/ 398651 h 1262417"/>
              <a:gd name="connsiteX16-135" fmla="*/ 632637 w 1685261"/>
              <a:gd name="connsiteY16-136" fmla="*/ 365160 h 1262417"/>
              <a:gd name="connsiteX0-137" fmla="*/ 614214 w 1666838"/>
              <a:gd name="connsiteY0-138" fmla="*/ 365160 h 1262417"/>
              <a:gd name="connsiteX1-139" fmla="*/ 550419 w 1666838"/>
              <a:gd name="connsiteY1-140" fmla="*/ 7775 h 1262417"/>
              <a:gd name="connsiteX2-141" fmla="*/ 1113944 w 1666838"/>
              <a:gd name="connsiteY2-142" fmla="*/ 411812 h 1262417"/>
              <a:gd name="connsiteX3-143" fmla="*/ 1294698 w 1666838"/>
              <a:gd name="connsiteY3-144" fmla="*/ 135366 h 1262417"/>
              <a:gd name="connsiteX4-145" fmla="*/ 1326595 w 1666838"/>
              <a:gd name="connsiteY4-146" fmla="*/ 560668 h 1262417"/>
              <a:gd name="connsiteX5-147" fmla="*/ 1613675 w 1666838"/>
              <a:gd name="connsiteY5-148" fmla="*/ 560668 h 1262417"/>
              <a:gd name="connsiteX6-149" fmla="*/ 1613675 w 1666838"/>
              <a:gd name="connsiteY6-150" fmla="*/ 783952 h 1262417"/>
              <a:gd name="connsiteX7-151" fmla="*/ 1294698 w 1666838"/>
              <a:gd name="connsiteY7-152" fmla="*/ 826482 h 1262417"/>
              <a:gd name="connsiteX8-153" fmla="*/ 1145842 w 1666838"/>
              <a:gd name="connsiteY8-154" fmla="*/ 1219887 h 1262417"/>
              <a:gd name="connsiteX9-155" fmla="*/ 965088 w 1666838"/>
              <a:gd name="connsiteY9-156" fmla="*/ 1081664 h 1262417"/>
              <a:gd name="connsiteX10-157" fmla="*/ 746840 w 1666838"/>
              <a:gd name="connsiteY10-158" fmla="*/ 775755 h 1262417"/>
              <a:gd name="connsiteX11-159" fmla="*/ 369665 w 1666838"/>
              <a:gd name="connsiteY11-160" fmla="*/ 1017868 h 1262417"/>
              <a:gd name="connsiteX12-161" fmla="*/ 444093 w 1666838"/>
              <a:gd name="connsiteY12-162" fmla="*/ 730789 h 1262417"/>
              <a:gd name="connsiteX13-163" fmla="*/ 333552 w 1666838"/>
              <a:gd name="connsiteY13-164" fmla="*/ 582308 h 1262417"/>
              <a:gd name="connsiteX14-165" fmla="*/ 29423 w 1666838"/>
              <a:gd name="connsiteY14-166" fmla="*/ 379915 h 1262417"/>
              <a:gd name="connsiteX15-167" fmla="*/ 157014 w 1666838"/>
              <a:gd name="connsiteY15-168" fmla="*/ 220426 h 1262417"/>
              <a:gd name="connsiteX16-169" fmla="*/ 472563 w 1666838"/>
              <a:gd name="connsiteY16-170" fmla="*/ 398651 h 1262417"/>
              <a:gd name="connsiteX17" fmla="*/ 614214 w 1666838"/>
              <a:gd name="connsiteY17" fmla="*/ 365160 h 1262417"/>
              <a:gd name="connsiteX0-171" fmla="*/ 614214 w 1666838"/>
              <a:gd name="connsiteY0-172" fmla="*/ 365160 h 1262417"/>
              <a:gd name="connsiteX1-173" fmla="*/ 550419 w 1666838"/>
              <a:gd name="connsiteY1-174" fmla="*/ 7775 h 1262417"/>
              <a:gd name="connsiteX2-175" fmla="*/ 1113944 w 1666838"/>
              <a:gd name="connsiteY2-176" fmla="*/ 411812 h 1262417"/>
              <a:gd name="connsiteX3-177" fmla="*/ 1294698 w 1666838"/>
              <a:gd name="connsiteY3-178" fmla="*/ 135366 h 1262417"/>
              <a:gd name="connsiteX4-179" fmla="*/ 1326595 w 1666838"/>
              <a:gd name="connsiteY4-180" fmla="*/ 560668 h 1262417"/>
              <a:gd name="connsiteX5-181" fmla="*/ 1613675 w 1666838"/>
              <a:gd name="connsiteY5-182" fmla="*/ 560668 h 1262417"/>
              <a:gd name="connsiteX6-183" fmla="*/ 1613675 w 1666838"/>
              <a:gd name="connsiteY6-184" fmla="*/ 783952 h 1262417"/>
              <a:gd name="connsiteX7-185" fmla="*/ 1294698 w 1666838"/>
              <a:gd name="connsiteY7-186" fmla="*/ 826482 h 1262417"/>
              <a:gd name="connsiteX8-187" fmla="*/ 1145842 w 1666838"/>
              <a:gd name="connsiteY8-188" fmla="*/ 1219887 h 1262417"/>
              <a:gd name="connsiteX9-189" fmla="*/ 965088 w 1666838"/>
              <a:gd name="connsiteY9-190" fmla="*/ 1081664 h 1262417"/>
              <a:gd name="connsiteX10-191" fmla="*/ 746840 w 1666838"/>
              <a:gd name="connsiteY10-192" fmla="*/ 775755 h 1262417"/>
              <a:gd name="connsiteX11-193" fmla="*/ 369665 w 1666838"/>
              <a:gd name="connsiteY11-194" fmla="*/ 1017868 h 1262417"/>
              <a:gd name="connsiteX12-195" fmla="*/ 379213 w 1666838"/>
              <a:gd name="connsiteY12-196" fmla="*/ 730789 h 1262417"/>
              <a:gd name="connsiteX13-197" fmla="*/ 333552 w 1666838"/>
              <a:gd name="connsiteY13-198" fmla="*/ 582308 h 1262417"/>
              <a:gd name="connsiteX14-199" fmla="*/ 29423 w 1666838"/>
              <a:gd name="connsiteY14-200" fmla="*/ 379915 h 1262417"/>
              <a:gd name="connsiteX15-201" fmla="*/ 157014 w 1666838"/>
              <a:gd name="connsiteY15-202" fmla="*/ 220426 h 1262417"/>
              <a:gd name="connsiteX16-203" fmla="*/ 472563 w 1666838"/>
              <a:gd name="connsiteY16-204" fmla="*/ 398651 h 1262417"/>
              <a:gd name="connsiteX17-205" fmla="*/ 614214 w 1666838"/>
              <a:gd name="connsiteY17-206" fmla="*/ 365160 h 1262417"/>
              <a:gd name="connsiteX0-207" fmla="*/ 614214 w 1666838"/>
              <a:gd name="connsiteY0-208" fmla="*/ 365160 h 1262417"/>
              <a:gd name="connsiteX1-209" fmla="*/ 550419 w 1666838"/>
              <a:gd name="connsiteY1-210" fmla="*/ 7775 h 1262417"/>
              <a:gd name="connsiteX2-211" fmla="*/ 1113944 w 1666838"/>
              <a:gd name="connsiteY2-212" fmla="*/ 411812 h 1262417"/>
              <a:gd name="connsiteX3-213" fmla="*/ 1294698 w 1666838"/>
              <a:gd name="connsiteY3-214" fmla="*/ 135366 h 1262417"/>
              <a:gd name="connsiteX4-215" fmla="*/ 1326595 w 1666838"/>
              <a:gd name="connsiteY4-216" fmla="*/ 560668 h 1262417"/>
              <a:gd name="connsiteX5-217" fmla="*/ 1613675 w 1666838"/>
              <a:gd name="connsiteY5-218" fmla="*/ 560668 h 1262417"/>
              <a:gd name="connsiteX6-219" fmla="*/ 1613675 w 1666838"/>
              <a:gd name="connsiteY6-220" fmla="*/ 783952 h 1262417"/>
              <a:gd name="connsiteX7-221" fmla="*/ 1294698 w 1666838"/>
              <a:gd name="connsiteY7-222" fmla="*/ 826482 h 1262417"/>
              <a:gd name="connsiteX8-223" fmla="*/ 1145842 w 1666838"/>
              <a:gd name="connsiteY8-224" fmla="*/ 1219887 h 1262417"/>
              <a:gd name="connsiteX9-225" fmla="*/ 763960 w 1666838"/>
              <a:gd name="connsiteY9-226" fmla="*/ 1081664 h 1262417"/>
              <a:gd name="connsiteX10-227" fmla="*/ 746840 w 1666838"/>
              <a:gd name="connsiteY10-228" fmla="*/ 775755 h 1262417"/>
              <a:gd name="connsiteX11-229" fmla="*/ 369665 w 1666838"/>
              <a:gd name="connsiteY11-230" fmla="*/ 1017868 h 1262417"/>
              <a:gd name="connsiteX12-231" fmla="*/ 379213 w 1666838"/>
              <a:gd name="connsiteY12-232" fmla="*/ 730789 h 1262417"/>
              <a:gd name="connsiteX13-233" fmla="*/ 333552 w 1666838"/>
              <a:gd name="connsiteY13-234" fmla="*/ 582308 h 1262417"/>
              <a:gd name="connsiteX14-235" fmla="*/ 29423 w 1666838"/>
              <a:gd name="connsiteY14-236" fmla="*/ 379915 h 1262417"/>
              <a:gd name="connsiteX15-237" fmla="*/ 157014 w 1666838"/>
              <a:gd name="connsiteY15-238" fmla="*/ 220426 h 1262417"/>
              <a:gd name="connsiteX16-239" fmla="*/ 472563 w 1666838"/>
              <a:gd name="connsiteY16-240" fmla="*/ 398651 h 1262417"/>
              <a:gd name="connsiteX17-241" fmla="*/ 614214 w 1666838"/>
              <a:gd name="connsiteY17-242" fmla="*/ 365160 h 1262417"/>
              <a:gd name="connsiteX0-243" fmla="*/ 614214 w 1666838"/>
              <a:gd name="connsiteY0-244" fmla="*/ 365160 h 1132735"/>
              <a:gd name="connsiteX1-245" fmla="*/ 550419 w 1666838"/>
              <a:gd name="connsiteY1-246" fmla="*/ 7775 h 1132735"/>
              <a:gd name="connsiteX2-247" fmla="*/ 1113944 w 1666838"/>
              <a:gd name="connsiteY2-248" fmla="*/ 411812 h 1132735"/>
              <a:gd name="connsiteX3-249" fmla="*/ 1294698 w 1666838"/>
              <a:gd name="connsiteY3-250" fmla="*/ 135366 h 1132735"/>
              <a:gd name="connsiteX4-251" fmla="*/ 1326595 w 1666838"/>
              <a:gd name="connsiteY4-252" fmla="*/ 560668 h 1132735"/>
              <a:gd name="connsiteX5-253" fmla="*/ 1613675 w 1666838"/>
              <a:gd name="connsiteY5-254" fmla="*/ 560668 h 1132735"/>
              <a:gd name="connsiteX6-255" fmla="*/ 1613675 w 1666838"/>
              <a:gd name="connsiteY6-256" fmla="*/ 783952 h 1132735"/>
              <a:gd name="connsiteX7-257" fmla="*/ 1294698 w 1666838"/>
              <a:gd name="connsiteY7-258" fmla="*/ 826482 h 1132735"/>
              <a:gd name="connsiteX8-259" fmla="*/ 1006350 w 1666838"/>
              <a:gd name="connsiteY8-260" fmla="*/ 1082179 h 1132735"/>
              <a:gd name="connsiteX9-261" fmla="*/ 763960 w 1666838"/>
              <a:gd name="connsiteY9-262" fmla="*/ 1081664 h 1132735"/>
              <a:gd name="connsiteX10-263" fmla="*/ 746840 w 1666838"/>
              <a:gd name="connsiteY10-264" fmla="*/ 775755 h 1132735"/>
              <a:gd name="connsiteX11-265" fmla="*/ 369665 w 1666838"/>
              <a:gd name="connsiteY11-266" fmla="*/ 1017868 h 1132735"/>
              <a:gd name="connsiteX12-267" fmla="*/ 379213 w 1666838"/>
              <a:gd name="connsiteY12-268" fmla="*/ 730789 h 1132735"/>
              <a:gd name="connsiteX13-269" fmla="*/ 333552 w 1666838"/>
              <a:gd name="connsiteY13-270" fmla="*/ 582308 h 1132735"/>
              <a:gd name="connsiteX14-271" fmla="*/ 29423 w 1666838"/>
              <a:gd name="connsiteY14-272" fmla="*/ 379915 h 1132735"/>
              <a:gd name="connsiteX15-273" fmla="*/ 157014 w 1666838"/>
              <a:gd name="connsiteY15-274" fmla="*/ 220426 h 1132735"/>
              <a:gd name="connsiteX16-275" fmla="*/ 472563 w 1666838"/>
              <a:gd name="connsiteY16-276" fmla="*/ 398651 h 1132735"/>
              <a:gd name="connsiteX17-277" fmla="*/ 614214 w 1666838"/>
              <a:gd name="connsiteY17-278" fmla="*/ 365160 h 1132735"/>
              <a:gd name="connsiteX0-279" fmla="*/ 614214 w 1710091"/>
              <a:gd name="connsiteY0-280" fmla="*/ 365160 h 1140635"/>
              <a:gd name="connsiteX1-281" fmla="*/ 550419 w 1710091"/>
              <a:gd name="connsiteY1-282" fmla="*/ 7775 h 1140635"/>
              <a:gd name="connsiteX2-283" fmla="*/ 1113944 w 1710091"/>
              <a:gd name="connsiteY2-284" fmla="*/ 411812 h 1140635"/>
              <a:gd name="connsiteX3-285" fmla="*/ 1294698 w 1710091"/>
              <a:gd name="connsiteY3-286" fmla="*/ 135366 h 1140635"/>
              <a:gd name="connsiteX4-287" fmla="*/ 1326595 w 1710091"/>
              <a:gd name="connsiteY4-288" fmla="*/ 560668 h 1140635"/>
              <a:gd name="connsiteX5-289" fmla="*/ 1613675 w 1710091"/>
              <a:gd name="connsiteY5-290" fmla="*/ 560668 h 1140635"/>
              <a:gd name="connsiteX6-291" fmla="*/ 1613675 w 1710091"/>
              <a:gd name="connsiteY6-292" fmla="*/ 783952 h 1140635"/>
              <a:gd name="connsiteX7-293" fmla="*/ 1035178 w 1710091"/>
              <a:gd name="connsiteY7-294" fmla="*/ 730930 h 1140635"/>
              <a:gd name="connsiteX8-295" fmla="*/ 1006350 w 1710091"/>
              <a:gd name="connsiteY8-296" fmla="*/ 1082179 h 1140635"/>
              <a:gd name="connsiteX9-297" fmla="*/ 763960 w 1710091"/>
              <a:gd name="connsiteY9-298" fmla="*/ 1081664 h 1140635"/>
              <a:gd name="connsiteX10-299" fmla="*/ 746840 w 1710091"/>
              <a:gd name="connsiteY10-300" fmla="*/ 775755 h 1140635"/>
              <a:gd name="connsiteX11-301" fmla="*/ 369665 w 1710091"/>
              <a:gd name="connsiteY11-302" fmla="*/ 1017868 h 1140635"/>
              <a:gd name="connsiteX12-303" fmla="*/ 379213 w 1710091"/>
              <a:gd name="connsiteY12-304" fmla="*/ 730789 h 1140635"/>
              <a:gd name="connsiteX13-305" fmla="*/ 333552 w 1710091"/>
              <a:gd name="connsiteY13-306" fmla="*/ 582308 h 1140635"/>
              <a:gd name="connsiteX14-307" fmla="*/ 29423 w 1710091"/>
              <a:gd name="connsiteY14-308" fmla="*/ 379915 h 1140635"/>
              <a:gd name="connsiteX15-309" fmla="*/ 157014 w 1710091"/>
              <a:gd name="connsiteY15-310" fmla="*/ 220426 h 1140635"/>
              <a:gd name="connsiteX16-311" fmla="*/ 472563 w 1710091"/>
              <a:gd name="connsiteY16-312" fmla="*/ 398651 h 1140635"/>
              <a:gd name="connsiteX17-313" fmla="*/ 614214 w 1710091"/>
              <a:gd name="connsiteY17-314" fmla="*/ 365160 h 1140635"/>
              <a:gd name="connsiteX0-315" fmla="*/ 614214 w 1620972"/>
              <a:gd name="connsiteY0-316" fmla="*/ 365160 h 1140635"/>
              <a:gd name="connsiteX1-317" fmla="*/ 550419 w 1620972"/>
              <a:gd name="connsiteY1-318" fmla="*/ 7775 h 1140635"/>
              <a:gd name="connsiteX2-319" fmla="*/ 1113944 w 1620972"/>
              <a:gd name="connsiteY2-320" fmla="*/ 411812 h 1140635"/>
              <a:gd name="connsiteX3-321" fmla="*/ 1294698 w 1620972"/>
              <a:gd name="connsiteY3-322" fmla="*/ 135366 h 1140635"/>
              <a:gd name="connsiteX4-323" fmla="*/ 1326595 w 1620972"/>
              <a:gd name="connsiteY4-324" fmla="*/ 560668 h 1140635"/>
              <a:gd name="connsiteX5-325" fmla="*/ 1613675 w 1620972"/>
              <a:gd name="connsiteY5-326" fmla="*/ 560668 h 1140635"/>
              <a:gd name="connsiteX6-327" fmla="*/ 1370375 w 1620972"/>
              <a:gd name="connsiteY6-328" fmla="*/ 783952 h 1140635"/>
              <a:gd name="connsiteX7-329" fmla="*/ 1035178 w 1620972"/>
              <a:gd name="connsiteY7-330" fmla="*/ 730930 h 1140635"/>
              <a:gd name="connsiteX8-331" fmla="*/ 1006350 w 1620972"/>
              <a:gd name="connsiteY8-332" fmla="*/ 1082179 h 1140635"/>
              <a:gd name="connsiteX9-333" fmla="*/ 763960 w 1620972"/>
              <a:gd name="connsiteY9-334" fmla="*/ 1081664 h 1140635"/>
              <a:gd name="connsiteX10-335" fmla="*/ 746840 w 1620972"/>
              <a:gd name="connsiteY10-336" fmla="*/ 775755 h 1140635"/>
              <a:gd name="connsiteX11-337" fmla="*/ 369665 w 1620972"/>
              <a:gd name="connsiteY11-338" fmla="*/ 1017868 h 1140635"/>
              <a:gd name="connsiteX12-339" fmla="*/ 379213 w 1620972"/>
              <a:gd name="connsiteY12-340" fmla="*/ 730789 h 1140635"/>
              <a:gd name="connsiteX13-341" fmla="*/ 333552 w 1620972"/>
              <a:gd name="connsiteY13-342" fmla="*/ 582308 h 1140635"/>
              <a:gd name="connsiteX14-343" fmla="*/ 29423 w 1620972"/>
              <a:gd name="connsiteY14-344" fmla="*/ 379915 h 1140635"/>
              <a:gd name="connsiteX15-345" fmla="*/ 157014 w 1620972"/>
              <a:gd name="connsiteY15-346" fmla="*/ 220426 h 1140635"/>
              <a:gd name="connsiteX16-347" fmla="*/ 472563 w 1620972"/>
              <a:gd name="connsiteY16-348" fmla="*/ 398651 h 1140635"/>
              <a:gd name="connsiteX17-349" fmla="*/ 614214 w 1620972"/>
              <a:gd name="connsiteY17-350" fmla="*/ 365160 h 1140635"/>
              <a:gd name="connsiteX0-351" fmla="*/ 614214 w 1620972"/>
              <a:gd name="connsiteY0-352" fmla="*/ 365160 h 1140635"/>
              <a:gd name="connsiteX1-353" fmla="*/ 550419 w 1620972"/>
              <a:gd name="connsiteY1-354" fmla="*/ 7775 h 1140635"/>
              <a:gd name="connsiteX2-355" fmla="*/ 864155 w 1620972"/>
              <a:gd name="connsiteY2-356" fmla="*/ 411812 h 1140635"/>
              <a:gd name="connsiteX3-357" fmla="*/ 1294698 w 1620972"/>
              <a:gd name="connsiteY3-358" fmla="*/ 135366 h 1140635"/>
              <a:gd name="connsiteX4-359" fmla="*/ 1326595 w 1620972"/>
              <a:gd name="connsiteY4-360" fmla="*/ 560668 h 1140635"/>
              <a:gd name="connsiteX5-361" fmla="*/ 1613675 w 1620972"/>
              <a:gd name="connsiteY5-362" fmla="*/ 560668 h 1140635"/>
              <a:gd name="connsiteX6-363" fmla="*/ 1370375 w 1620972"/>
              <a:gd name="connsiteY6-364" fmla="*/ 783952 h 1140635"/>
              <a:gd name="connsiteX7-365" fmla="*/ 1035178 w 1620972"/>
              <a:gd name="connsiteY7-366" fmla="*/ 730930 h 1140635"/>
              <a:gd name="connsiteX8-367" fmla="*/ 1006350 w 1620972"/>
              <a:gd name="connsiteY8-368" fmla="*/ 1082179 h 1140635"/>
              <a:gd name="connsiteX9-369" fmla="*/ 763960 w 1620972"/>
              <a:gd name="connsiteY9-370" fmla="*/ 1081664 h 1140635"/>
              <a:gd name="connsiteX10-371" fmla="*/ 746840 w 1620972"/>
              <a:gd name="connsiteY10-372" fmla="*/ 775755 h 1140635"/>
              <a:gd name="connsiteX11-373" fmla="*/ 369665 w 1620972"/>
              <a:gd name="connsiteY11-374" fmla="*/ 1017868 h 1140635"/>
              <a:gd name="connsiteX12-375" fmla="*/ 379213 w 1620972"/>
              <a:gd name="connsiteY12-376" fmla="*/ 730789 h 1140635"/>
              <a:gd name="connsiteX13-377" fmla="*/ 333552 w 1620972"/>
              <a:gd name="connsiteY13-378" fmla="*/ 582308 h 1140635"/>
              <a:gd name="connsiteX14-379" fmla="*/ 29423 w 1620972"/>
              <a:gd name="connsiteY14-380" fmla="*/ 379915 h 1140635"/>
              <a:gd name="connsiteX15-381" fmla="*/ 157014 w 1620972"/>
              <a:gd name="connsiteY15-382" fmla="*/ 220426 h 1140635"/>
              <a:gd name="connsiteX16-383" fmla="*/ 472563 w 1620972"/>
              <a:gd name="connsiteY16-384" fmla="*/ 398651 h 1140635"/>
              <a:gd name="connsiteX17-385" fmla="*/ 614214 w 1620972"/>
              <a:gd name="connsiteY17-386" fmla="*/ 365160 h 1140635"/>
              <a:gd name="connsiteX0-387" fmla="*/ 614214 w 1620972"/>
              <a:gd name="connsiteY0-388" fmla="*/ 391921 h 1167396"/>
              <a:gd name="connsiteX1-389" fmla="*/ 550419 w 1620972"/>
              <a:gd name="connsiteY1-390" fmla="*/ 34536 h 1167396"/>
              <a:gd name="connsiteX2-391" fmla="*/ 748784 w 1620972"/>
              <a:gd name="connsiteY2-392" fmla="*/ 77910 h 1167396"/>
              <a:gd name="connsiteX3-393" fmla="*/ 864155 w 1620972"/>
              <a:gd name="connsiteY3-394" fmla="*/ 438573 h 1167396"/>
              <a:gd name="connsiteX4-395" fmla="*/ 1294698 w 1620972"/>
              <a:gd name="connsiteY4-396" fmla="*/ 162127 h 1167396"/>
              <a:gd name="connsiteX5-397" fmla="*/ 1326595 w 1620972"/>
              <a:gd name="connsiteY5-398" fmla="*/ 587429 h 1167396"/>
              <a:gd name="connsiteX6-399" fmla="*/ 1613675 w 1620972"/>
              <a:gd name="connsiteY6-400" fmla="*/ 587429 h 1167396"/>
              <a:gd name="connsiteX7-401" fmla="*/ 1370375 w 1620972"/>
              <a:gd name="connsiteY7-402" fmla="*/ 810713 h 1167396"/>
              <a:gd name="connsiteX8-403" fmla="*/ 1035178 w 1620972"/>
              <a:gd name="connsiteY8-404" fmla="*/ 757691 h 1167396"/>
              <a:gd name="connsiteX9-405" fmla="*/ 1006350 w 1620972"/>
              <a:gd name="connsiteY9-406" fmla="*/ 1108940 h 1167396"/>
              <a:gd name="connsiteX10-407" fmla="*/ 763960 w 1620972"/>
              <a:gd name="connsiteY10-408" fmla="*/ 1108425 h 1167396"/>
              <a:gd name="connsiteX11-409" fmla="*/ 746840 w 1620972"/>
              <a:gd name="connsiteY11-410" fmla="*/ 802516 h 1167396"/>
              <a:gd name="connsiteX12-411" fmla="*/ 369665 w 1620972"/>
              <a:gd name="connsiteY12-412" fmla="*/ 1044629 h 1167396"/>
              <a:gd name="connsiteX13-413" fmla="*/ 379213 w 1620972"/>
              <a:gd name="connsiteY13-414" fmla="*/ 757550 h 1167396"/>
              <a:gd name="connsiteX14-415" fmla="*/ 333552 w 1620972"/>
              <a:gd name="connsiteY14-416" fmla="*/ 609069 h 1167396"/>
              <a:gd name="connsiteX15-417" fmla="*/ 29423 w 1620972"/>
              <a:gd name="connsiteY15-418" fmla="*/ 406676 h 1167396"/>
              <a:gd name="connsiteX16-419" fmla="*/ 157014 w 1620972"/>
              <a:gd name="connsiteY16-420" fmla="*/ 247187 h 1167396"/>
              <a:gd name="connsiteX17-421" fmla="*/ 472563 w 1620972"/>
              <a:gd name="connsiteY17-422" fmla="*/ 425412 h 1167396"/>
              <a:gd name="connsiteX18" fmla="*/ 614214 w 1620972"/>
              <a:gd name="connsiteY18" fmla="*/ 391921 h 1167396"/>
              <a:gd name="connsiteX0-423" fmla="*/ 614214 w 1620972"/>
              <a:gd name="connsiteY0-424" fmla="*/ 391921 h 1167396"/>
              <a:gd name="connsiteX1-425" fmla="*/ 550419 w 1620972"/>
              <a:gd name="connsiteY1-426" fmla="*/ 34536 h 1167396"/>
              <a:gd name="connsiteX2-427" fmla="*/ 748784 w 1620972"/>
              <a:gd name="connsiteY2-428" fmla="*/ 77910 h 1167396"/>
              <a:gd name="connsiteX3-429" fmla="*/ 864155 w 1620972"/>
              <a:gd name="connsiteY3-430" fmla="*/ 438573 h 1167396"/>
              <a:gd name="connsiteX4-431" fmla="*/ 1294698 w 1620972"/>
              <a:gd name="connsiteY4-432" fmla="*/ 162127 h 1167396"/>
              <a:gd name="connsiteX5-433" fmla="*/ 1381366 w 1620972"/>
              <a:gd name="connsiteY5-434" fmla="*/ 330843 h 1167396"/>
              <a:gd name="connsiteX6-435" fmla="*/ 1326595 w 1620972"/>
              <a:gd name="connsiteY6-436" fmla="*/ 587429 h 1167396"/>
              <a:gd name="connsiteX7-437" fmla="*/ 1613675 w 1620972"/>
              <a:gd name="connsiteY7-438" fmla="*/ 587429 h 1167396"/>
              <a:gd name="connsiteX8-439" fmla="*/ 1370375 w 1620972"/>
              <a:gd name="connsiteY8-440" fmla="*/ 810713 h 1167396"/>
              <a:gd name="connsiteX9-441" fmla="*/ 1035178 w 1620972"/>
              <a:gd name="connsiteY9-442" fmla="*/ 757691 h 1167396"/>
              <a:gd name="connsiteX10-443" fmla="*/ 1006350 w 1620972"/>
              <a:gd name="connsiteY10-444" fmla="*/ 1108940 h 1167396"/>
              <a:gd name="connsiteX11-445" fmla="*/ 763960 w 1620972"/>
              <a:gd name="connsiteY11-446" fmla="*/ 1108425 h 1167396"/>
              <a:gd name="connsiteX12-447" fmla="*/ 746840 w 1620972"/>
              <a:gd name="connsiteY12-448" fmla="*/ 802516 h 1167396"/>
              <a:gd name="connsiteX13-449" fmla="*/ 369665 w 1620972"/>
              <a:gd name="connsiteY13-450" fmla="*/ 1044629 h 1167396"/>
              <a:gd name="connsiteX14-451" fmla="*/ 379213 w 1620972"/>
              <a:gd name="connsiteY14-452" fmla="*/ 757550 h 1167396"/>
              <a:gd name="connsiteX15-453" fmla="*/ 333552 w 1620972"/>
              <a:gd name="connsiteY15-454" fmla="*/ 609069 h 1167396"/>
              <a:gd name="connsiteX16-455" fmla="*/ 29423 w 1620972"/>
              <a:gd name="connsiteY16-456" fmla="*/ 406676 h 1167396"/>
              <a:gd name="connsiteX17-457" fmla="*/ 157014 w 1620972"/>
              <a:gd name="connsiteY17-458" fmla="*/ 247187 h 1167396"/>
              <a:gd name="connsiteX18-459" fmla="*/ 472563 w 1620972"/>
              <a:gd name="connsiteY18-460" fmla="*/ 425412 h 1167396"/>
              <a:gd name="connsiteX19" fmla="*/ 614214 w 1620972"/>
              <a:gd name="connsiteY19" fmla="*/ 391921 h 1167396"/>
              <a:gd name="connsiteX0-461" fmla="*/ 614214 w 1620972"/>
              <a:gd name="connsiteY0-462" fmla="*/ 391921 h 1167396"/>
              <a:gd name="connsiteX1-463" fmla="*/ 550419 w 1620972"/>
              <a:gd name="connsiteY1-464" fmla="*/ 34536 h 1167396"/>
              <a:gd name="connsiteX2-465" fmla="*/ 748784 w 1620972"/>
              <a:gd name="connsiteY2-466" fmla="*/ 77910 h 1167396"/>
              <a:gd name="connsiteX3-467" fmla="*/ 864155 w 1620972"/>
              <a:gd name="connsiteY3-468" fmla="*/ 438573 h 1167396"/>
              <a:gd name="connsiteX4-469" fmla="*/ 1064374 w 1620972"/>
              <a:gd name="connsiteY4-470" fmla="*/ 223955 h 1167396"/>
              <a:gd name="connsiteX5-471" fmla="*/ 1381366 w 1620972"/>
              <a:gd name="connsiteY5-472" fmla="*/ 330843 h 1167396"/>
              <a:gd name="connsiteX6-473" fmla="*/ 1326595 w 1620972"/>
              <a:gd name="connsiteY6-474" fmla="*/ 587429 h 1167396"/>
              <a:gd name="connsiteX7-475" fmla="*/ 1613675 w 1620972"/>
              <a:gd name="connsiteY7-476" fmla="*/ 587429 h 1167396"/>
              <a:gd name="connsiteX8-477" fmla="*/ 1370375 w 1620972"/>
              <a:gd name="connsiteY8-478" fmla="*/ 810713 h 1167396"/>
              <a:gd name="connsiteX9-479" fmla="*/ 1035178 w 1620972"/>
              <a:gd name="connsiteY9-480" fmla="*/ 757691 h 1167396"/>
              <a:gd name="connsiteX10-481" fmla="*/ 1006350 w 1620972"/>
              <a:gd name="connsiteY10-482" fmla="*/ 1108940 h 1167396"/>
              <a:gd name="connsiteX11-483" fmla="*/ 763960 w 1620972"/>
              <a:gd name="connsiteY11-484" fmla="*/ 1108425 h 1167396"/>
              <a:gd name="connsiteX12-485" fmla="*/ 746840 w 1620972"/>
              <a:gd name="connsiteY12-486" fmla="*/ 802516 h 1167396"/>
              <a:gd name="connsiteX13-487" fmla="*/ 369665 w 1620972"/>
              <a:gd name="connsiteY13-488" fmla="*/ 1044629 h 1167396"/>
              <a:gd name="connsiteX14-489" fmla="*/ 379213 w 1620972"/>
              <a:gd name="connsiteY14-490" fmla="*/ 757550 h 1167396"/>
              <a:gd name="connsiteX15-491" fmla="*/ 333552 w 1620972"/>
              <a:gd name="connsiteY15-492" fmla="*/ 609069 h 1167396"/>
              <a:gd name="connsiteX16-493" fmla="*/ 29423 w 1620972"/>
              <a:gd name="connsiteY16-494" fmla="*/ 406676 h 1167396"/>
              <a:gd name="connsiteX17-495" fmla="*/ 157014 w 1620972"/>
              <a:gd name="connsiteY17-496" fmla="*/ 247187 h 1167396"/>
              <a:gd name="connsiteX18-497" fmla="*/ 472563 w 1620972"/>
              <a:gd name="connsiteY18-498" fmla="*/ 425412 h 1167396"/>
              <a:gd name="connsiteX19-499" fmla="*/ 614214 w 1620972"/>
              <a:gd name="connsiteY19-500" fmla="*/ 391921 h 1167396"/>
              <a:gd name="connsiteX0-501" fmla="*/ 614214 w 1620972"/>
              <a:gd name="connsiteY0-502" fmla="*/ 391921 h 1167396"/>
              <a:gd name="connsiteX1-503" fmla="*/ 550419 w 1620972"/>
              <a:gd name="connsiteY1-504" fmla="*/ 34536 h 1167396"/>
              <a:gd name="connsiteX2-505" fmla="*/ 748784 w 1620972"/>
              <a:gd name="connsiteY2-506" fmla="*/ 77910 h 1167396"/>
              <a:gd name="connsiteX3-507" fmla="*/ 864155 w 1620972"/>
              <a:gd name="connsiteY3-508" fmla="*/ 438573 h 1167396"/>
              <a:gd name="connsiteX4-509" fmla="*/ 1064374 w 1620972"/>
              <a:gd name="connsiteY4-510" fmla="*/ 223955 h 1167396"/>
              <a:gd name="connsiteX5-511" fmla="*/ 1381366 w 1620972"/>
              <a:gd name="connsiteY5-512" fmla="*/ 330843 h 1167396"/>
              <a:gd name="connsiteX6-513" fmla="*/ 1099137 w 1620972"/>
              <a:gd name="connsiteY6-514" fmla="*/ 493844 h 1167396"/>
              <a:gd name="connsiteX7-515" fmla="*/ 1326595 w 1620972"/>
              <a:gd name="connsiteY7-516" fmla="*/ 587429 h 1167396"/>
              <a:gd name="connsiteX8-517" fmla="*/ 1613675 w 1620972"/>
              <a:gd name="connsiteY8-518" fmla="*/ 587429 h 1167396"/>
              <a:gd name="connsiteX9-519" fmla="*/ 1370375 w 1620972"/>
              <a:gd name="connsiteY9-520" fmla="*/ 810713 h 1167396"/>
              <a:gd name="connsiteX10-521" fmla="*/ 1035178 w 1620972"/>
              <a:gd name="connsiteY10-522" fmla="*/ 757691 h 1167396"/>
              <a:gd name="connsiteX11-523" fmla="*/ 1006350 w 1620972"/>
              <a:gd name="connsiteY11-524" fmla="*/ 1108940 h 1167396"/>
              <a:gd name="connsiteX12-525" fmla="*/ 763960 w 1620972"/>
              <a:gd name="connsiteY12-526" fmla="*/ 1108425 h 1167396"/>
              <a:gd name="connsiteX13-527" fmla="*/ 746840 w 1620972"/>
              <a:gd name="connsiteY13-528" fmla="*/ 802516 h 1167396"/>
              <a:gd name="connsiteX14-529" fmla="*/ 369665 w 1620972"/>
              <a:gd name="connsiteY14-530" fmla="*/ 1044629 h 1167396"/>
              <a:gd name="connsiteX15-531" fmla="*/ 379213 w 1620972"/>
              <a:gd name="connsiteY15-532" fmla="*/ 757550 h 1167396"/>
              <a:gd name="connsiteX16-533" fmla="*/ 333552 w 1620972"/>
              <a:gd name="connsiteY16-534" fmla="*/ 609069 h 1167396"/>
              <a:gd name="connsiteX17-535" fmla="*/ 29423 w 1620972"/>
              <a:gd name="connsiteY17-536" fmla="*/ 406676 h 1167396"/>
              <a:gd name="connsiteX18-537" fmla="*/ 157014 w 1620972"/>
              <a:gd name="connsiteY18-538" fmla="*/ 247187 h 1167396"/>
              <a:gd name="connsiteX19-539" fmla="*/ 472563 w 1620972"/>
              <a:gd name="connsiteY19-540" fmla="*/ 425412 h 1167396"/>
              <a:gd name="connsiteX20" fmla="*/ 614214 w 1620972"/>
              <a:gd name="connsiteY20" fmla="*/ 391921 h 1167396"/>
              <a:gd name="connsiteX0-541" fmla="*/ 614214 w 1436064"/>
              <a:gd name="connsiteY0-542" fmla="*/ 391921 h 1167396"/>
              <a:gd name="connsiteX1-543" fmla="*/ 550419 w 1436064"/>
              <a:gd name="connsiteY1-544" fmla="*/ 34536 h 1167396"/>
              <a:gd name="connsiteX2-545" fmla="*/ 748784 w 1436064"/>
              <a:gd name="connsiteY2-546" fmla="*/ 77910 h 1167396"/>
              <a:gd name="connsiteX3-547" fmla="*/ 864155 w 1436064"/>
              <a:gd name="connsiteY3-548" fmla="*/ 438573 h 1167396"/>
              <a:gd name="connsiteX4-549" fmla="*/ 1064374 w 1436064"/>
              <a:gd name="connsiteY4-550" fmla="*/ 223955 h 1167396"/>
              <a:gd name="connsiteX5-551" fmla="*/ 1381366 w 1436064"/>
              <a:gd name="connsiteY5-552" fmla="*/ 330843 h 1167396"/>
              <a:gd name="connsiteX6-553" fmla="*/ 1099137 w 1436064"/>
              <a:gd name="connsiteY6-554" fmla="*/ 493844 h 1167396"/>
              <a:gd name="connsiteX7-555" fmla="*/ 1326595 w 1436064"/>
              <a:gd name="connsiteY7-556" fmla="*/ 587429 h 1167396"/>
              <a:gd name="connsiteX8-557" fmla="*/ 1428767 w 1436064"/>
              <a:gd name="connsiteY8-558" fmla="*/ 666119 h 1167396"/>
              <a:gd name="connsiteX9-559" fmla="*/ 1370375 w 1436064"/>
              <a:gd name="connsiteY9-560" fmla="*/ 810713 h 1167396"/>
              <a:gd name="connsiteX10-561" fmla="*/ 1035178 w 1436064"/>
              <a:gd name="connsiteY10-562" fmla="*/ 757691 h 1167396"/>
              <a:gd name="connsiteX11-563" fmla="*/ 1006350 w 1436064"/>
              <a:gd name="connsiteY11-564" fmla="*/ 1108940 h 1167396"/>
              <a:gd name="connsiteX12-565" fmla="*/ 763960 w 1436064"/>
              <a:gd name="connsiteY12-566" fmla="*/ 1108425 h 1167396"/>
              <a:gd name="connsiteX13-567" fmla="*/ 746840 w 1436064"/>
              <a:gd name="connsiteY13-568" fmla="*/ 802516 h 1167396"/>
              <a:gd name="connsiteX14-569" fmla="*/ 369665 w 1436064"/>
              <a:gd name="connsiteY14-570" fmla="*/ 1044629 h 1167396"/>
              <a:gd name="connsiteX15-571" fmla="*/ 379213 w 1436064"/>
              <a:gd name="connsiteY15-572" fmla="*/ 757550 h 1167396"/>
              <a:gd name="connsiteX16-573" fmla="*/ 333552 w 1436064"/>
              <a:gd name="connsiteY16-574" fmla="*/ 609069 h 1167396"/>
              <a:gd name="connsiteX17-575" fmla="*/ 29423 w 1436064"/>
              <a:gd name="connsiteY17-576" fmla="*/ 406676 h 1167396"/>
              <a:gd name="connsiteX18-577" fmla="*/ 157014 w 1436064"/>
              <a:gd name="connsiteY18-578" fmla="*/ 247187 h 1167396"/>
              <a:gd name="connsiteX19-579" fmla="*/ 472563 w 1436064"/>
              <a:gd name="connsiteY19-580" fmla="*/ 425412 h 1167396"/>
              <a:gd name="connsiteX20-581" fmla="*/ 614214 w 1436064"/>
              <a:gd name="connsiteY20-582" fmla="*/ 391921 h 1167396"/>
              <a:gd name="connsiteX0-583" fmla="*/ 614214 w 1436064"/>
              <a:gd name="connsiteY0-584" fmla="*/ 391921 h 1177646"/>
              <a:gd name="connsiteX1-585" fmla="*/ 550419 w 1436064"/>
              <a:gd name="connsiteY1-586" fmla="*/ 34536 h 1177646"/>
              <a:gd name="connsiteX2-587" fmla="*/ 748784 w 1436064"/>
              <a:gd name="connsiteY2-588" fmla="*/ 77910 h 1177646"/>
              <a:gd name="connsiteX3-589" fmla="*/ 864155 w 1436064"/>
              <a:gd name="connsiteY3-590" fmla="*/ 438573 h 1177646"/>
              <a:gd name="connsiteX4-591" fmla="*/ 1064374 w 1436064"/>
              <a:gd name="connsiteY4-592" fmla="*/ 223955 h 1177646"/>
              <a:gd name="connsiteX5-593" fmla="*/ 1381366 w 1436064"/>
              <a:gd name="connsiteY5-594" fmla="*/ 330843 h 1177646"/>
              <a:gd name="connsiteX6-595" fmla="*/ 1099137 w 1436064"/>
              <a:gd name="connsiteY6-596" fmla="*/ 493844 h 1177646"/>
              <a:gd name="connsiteX7-597" fmla="*/ 1326595 w 1436064"/>
              <a:gd name="connsiteY7-598" fmla="*/ 587429 h 1177646"/>
              <a:gd name="connsiteX8-599" fmla="*/ 1428767 w 1436064"/>
              <a:gd name="connsiteY8-600" fmla="*/ 666119 h 1177646"/>
              <a:gd name="connsiteX9-601" fmla="*/ 1370375 w 1436064"/>
              <a:gd name="connsiteY9-602" fmla="*/ 810713 h 1177646"/>
              <a:gd name="connsiteX10-603" fmla="*/ 1035178 w 1436064"/>
              <a:gd name="connsiteY10-604" fmla="*/ 757691 h 1177646"/>
              <a:gd name="connsiteX11-605" fmla="*/ 917473 w 1436064"/>
              <a:gd name="connsiteY11-606" fmla="*/ 696190 h 1177646"/>
              <a:gd name="connsiteX12-607" fmla="*/ 1006350 w 1436064"/>
              <a:gd name="connsiteY12-608" fmla="*/ 1108940 h 1177646"/>
              <a:gd name="connsiteX13-609" fmla="*/ 763960 w 1436064"/>
              <a:gd name="connsiteY13-610" fmla="*/ 1108425 h 1177646"/>
              <a:gd name="connsiteX14-611" fmla="*/ 746840 w 1436064"/>
              <a:gd name="connsiteY14-612" fmla="*/ 802516 h 1177646"/>
              <a:gd name="connsiteX15-613" fmla="*/ 369665 w 1436064"/>
              <a:gd name="connsiteY15-614" fmla="*/ 1044629 h 1177646"/>
              <a:gd name="connsiteX16-615" fmla="*/ 379213 w 1436064"/>
              <a:gd name="connsiteY16-616" fmla="*/ 757550 h 1177646"/>
              <a:gd name="connsiteX17-617" fmla="*/ 333552 w 1436064"/>
              <a:gd name="connsiteY17-618" fmla="*/ 609069 h 1177646"/>
              <a:gd name="connsiteX18-619" fmla="*/ 29423 w 1436064"/>
              <a:gd name="connsiteY18-620" fmla="*/ 406676 h 1177646"/>
              <a:gd name="connsiteX19-621" fmla="*/ 157014 w 1436064"/>
              <a:gd name="connsiteY19-622" fmla="*/ 247187 h 1177646"/>
              <a:gd name="connsiteX20-623" fmla="*/ 472563 w 1436064"/>
              <a:gd name="connsiteY20-624" fmla="*/ 425412 h 1177646"/>
              <a:gd name="connsiteX21" fmla="*/ 614214 w 1436064"/>
              <a:gd name="connsiteY21" fmla="*/ 391921 h 1177646"/>
              <a:gd name="connsiteX0-625" fmla="*/ 614214 w 1436064"/>
              <a:gd name="connsiteY0-626" fmla="*/ 391921 h 1177646"/>
              <a:gd name="connsiteX1-627" fmla="*/ 550419 w 1436064"/>
              <a:gd name="connsiteY1-628" fmla="*/ 34536 h 1177646"/>
              <a:gd name="connsiteX2-629" fmla="*/ 748784 w 1436064"/>
              <a:gd name="connsiteY2-630" fmla="*/ 77910 h 1177646"/>
              <a:gd name="connsiteX3-631" fmla="*/ 864155 w 1436064"/>
              <a:gd name="connsiteY3-632" fmla="*/ 438573 h 1177646"/>
              <a:gd name="connsiteX4-633" fmla="*/ 1064374 w 1436064"/>
              <a:gd name="connsiteY4-634" fmla="*/ 223955 h 1177646"/>
              <a:gd name="connsiteX5-635" fmla="*/ 1381366 w 1436064"/>
              <a:gd name="connsiteY5-636" fmla="*/ 330843 h 1177646"/>
              <a:gd name="connsiteX6-637" fmla="*/ 1099137 w 1436064"/>
              <a:gd name="connsiteY6-638" fmla="*/ 493844 h 1177646"/>
              <a:gd name="connsiteX7-639" fmla="*/ 1326595 w 1436064"/>
              <a:gd name="connsiteY7-640" fmla="*/ 587429 h 1177646"/>
              <a:gd name="connsiteX8-641" fmla="*/ 1428767 w 1436064"/>
              <a:gd name="connsiteY8-642" fmla="*/ 666119 h 1177646"/>
              <a:gd name="connsiteX9-643" fmla="*/ 1370375 w 1436064"/>
              <a:gd name="connsiteY9-644" fmla="*/ 810713 h 1177646"/>
              <a:gd name="connsiteX10-645" fmla="*/ 1035178 w 1436064"/>
              <a:gd name="connsiteY10-646" fmla="*/ 648087 h 1177646"/>
              <a:gd name="connsiteX11-647" fmla="*/ 917473 w 1436064"/>
              <a:gd name="connsiteY11-648" fmla="*/ 696190 h 1177646"/>
              <a:gd name="connsiteX12-649" fmla="*/ 1006350 w 1436064"/>
              <a:gd name="connsiteY12-650" fmla="*/ 1108940 h 1177646"/>
              <a:gd name="connsiteX13-651" fmla="*/ 763960 w 1436064"/>
              <a:gd name="connsiteY13-652" fmla="*/ 1108425 h 1177646"/>
              <a:gd name="connsiteX14-653" fmla="*/ 746840 w 1436064"/>
              <a:gd name="connsiteY14-654" fmla="*/ 802516 h 1177646"/>
              <a:gd name="connsiteX15-655" fmla="*/ 369665 w 1436064"/>
              <a:gd name="connsiteY15-656" fmla="*/ 1044629 h 1177646"/>
              <a:gd name="connsiteX16-657" fmla="*/ 379213 w 1436064"/>
              <a:gd name="connsiteY16-658" fmla="*/ 757550 h 1177646"/>
              <a:gd name="connsiteX17-659" fmla="*/ 333552 w 1436064"/>
              <a:gd name="connsiteY17-660" fmla="*/ 609069 h 1177646"/>
              <a:gd name="connsiteX18-661" fmla="*/ 29423 w 1436064"/>
              <a:gd name="connsiteY18-662" fmla="*/ 406676 h 1177646"/>
              <a:gd name="connsiteX19-663" fmla="*/ 157014 w 1436064"/>
              <a:gd name="connsiteY19-664" fmla="*/ 247187 h 1177646"/>
              <a:gd name="connsiteX20-665" fmla="*/ 472563 w 1436064"/>
              <a:gd name="connsiteY20-666" fmla="*/ 425412 h 1177646"/>
              <a:gd name="connsiteX21-667" fmla="*/ 614214 w 1436064"/>
              <a:gd name="connsiteY21-668" fmla="*/ 391921 h 1177646"/>
              <a:gd name="connsiteX0-669" fmla="*/ 472563 w 1436064"/>
              <a:gd name="connsiteY0-670" fmla="*/ 448793 h 1201027"/>
              <a:gd name="connsiteX1-671" fmla="*/ 550419 w 1436064"/>
              <a:gd name="connsiteY1-672" fmla="*/ 57917 h 1201027"/>
              <a:gd name="connsiteX2-673" fmla="*/ 748784 w 1436064"/>
              <a:gd name="connsiteY2-674" fmla="*/ 101291 h 1201027"/>
              <a:gd name="connsiteX3-675" fmla="*/ 864155 w 1436064"/>
              <a:gd name="connsiteY3-676" fmla="*/ 461954 h 1201027"/>
              <a:gd name="connsiteX4-677" fmla="*/ 1064374 w 1436064"/>
              <a:gd name="connsiteY4-678" fmla="*/ 247336 h 1201027"/>
              <a:gd name="connsiteX5-679" fmla="*/ 1381366 w 1436064"/>
              <a:gd name="connsiteY5-680" fmla="*/ 354224 h 1201027"/>
              <a:gd name="connsiteX6-681" fmla="*/ 1099137 w 1436064"/>
              <a:gd name="connsiteY6-682" fmla="*/ 517225 h 1201027"/>
              <a:gd name="connsiteX7-683" fmla="*/ 1326595 w 1436064"/>
              <a:gd name="connsiteY7-684" fmla="*/ 610810 h 1201027"/>
              <a:gd name="connsiteX8-685" fmla="*/ 1428767 w 1436064"/>
              <a:gd name="connsiteY8-686" fmla="*/ 689500 h 1201027"/>
              <a:gd name="connsiteX9-687" fmla="*/ 1370375 w 1436064"/>
              <a:gd name="connsiteY9-688" fmla="*/ 834094 h 1201027"/>
              <a:gd name="connsiteX10-689" fmla="*/ 1035178 w 1436064"/>
              <a:gd name="connsiteY10-690" fmla="*/ 671468 h 1201027"/>
              <a:gd name="connsiteX11-691" fmla="*/ 917473 w 1436064"/>
              <a:gd name="connsiteY11-692" fmla="*/ 719571 h 1201027"/>
              <a:gd name="connsiteX12-693" fmla="*/ 1006350 w 1436064"/>
              <a:gd name="connsiteY12-694" fmla="*/ 1132321 h 1201027"/>
              <a:gd name="connsiteX13-695" fmla="*/ 763960 w 1436064"/>
              <a:gd name="connsiteY13-696" fmla="*/ 1131806 h 1201027"/>
              <a:gd name="connsiteX14-697" fmla="*/ 746840 w 1436064"/>
              <a:gd name="connsiteY14-698" fmla="*/ 825897 h 1201027"/>
              <a:gd name="connsiteX15-699" fmla="*/ 369665 w 1436064"/>
              <a:gd name="connsiteY15-700" fmla="*/ 1068010 h 1201027"/>
              <a:gd name="connsiteX16-701" fmla="*/ 379213 w 1436064"/>
              <a:gd name="connsiteY16-702" fmla="*/ 780931 h 1201027"/>
              <a:gd name="connsiteX17-703" fmla="*/ 333552 w 1436064"/>
              <a:gd name="connsiteY17-704" fmla="*/ 632450 h 1201027"/>
              <a:gd name="connsiteX18-705" fmla="*/ 29423 w 1436064"/>
              <a:gd name="connsiteY18-706" fmla="*/ 430057 h 1201027"/>
              <a:gd name="connsiteX19-707" fmla="*/ 157014 w 1436064"/>
              <a:gd name="connsiteY19-708" fmla="*/ 270568 h 1201027"/>
              <a:gd name="connsiteX20-709" fmla="*/ 472563 w 1436064"/>
              <a:gd name="connsiteY20-710" fmla="*/ 448793 h 1201027"/>
              <a:gd name="connsiteX0-711" fmla="*/ 472563 w 1436064"/>
              <a:gd name="connsiteY0-712" fmla="*/ 409448 h 1195406"/>
              <a:gd name="connsiteX1-713" fmla="*/ 550419 w 1436064"/>
              <a:gd name="connsiteY1-714" fmla="*/ 52296 h 1195406"/>
              <a:gd name="connsiteX2-715" fmla="*/ 748784 w 1436064"/>
              <a:gd name="connsiteY2-716" fmla="*/ 95670 h 1195406"/>
              <a:gd name="connsiteX3-717" fmla="*/ 864155 w 1436064"/>
              <a:gd name="connsiteY3-718" fmla="*/ 456333 h 1195406"/>
              <a:gd name="connsiteX4-719" fmla="*/ 1064374 w 1436064"/>
              <a:gd name="connsiteY4-720" fmla="*/ 241715 h 1195406"/>
              <a:gd name="connsiteX5-721" fmla="*/ 1381366 w 1436064"/>
              <a:gd name="connsiteY5-722" fmla="*/ 348603 h 1195406"/>
              <a:gd name="connsiteX6-723" fmla="*/ 1099137 w 1436064"/>
              <a:gd name="connsiteY6-724" fmla="*/ 511604 h 1195406"/>
              <a:gd name="connsiteX7-725" fmla="*/ 1326595 w 1436064"/>
              <a:gd name="connsiteY7-726" fmla="*/ 605189 h 1195406"/>
              <a:gd name="connsiteX8-727" fmla="*/ 1428767 w 1436064"/>
              <a:gd name="connsiteY8-728" fmla="*/ 683879 h 1195406"/>
              <a:gd name="connsiteX9-729" fmla="*/ 1370375 w 1436064"/>
              <a:gd name="connsiteY9-730" fmla="*/ 828473 h 1195406"/>
              <a:gd name="connsiteX10-731" fmla="*/ 1035178 w 1436064"/>
              <a:gd name="connsiteY10-732" fmla="*/ 665847 h 1195406"/>
              <a:gd name="connsiteX11-733" fmla="*/ 917473 w 1436064"/>
              <a:gd name="connsiteY11-734" fmla="*/ 713950 h 1195406"/>
              <a:gd name="connsiteX12-735" fmla="*/ 1006350 w 1436064"/>
              <a:gd name="connsiteY12-736" fmla="*/ 1126700 h 1195406"/>
              <a:gd name="connsiteX13-737" fmla="*/ 763960 w 1436064"/>
              <a:gd name="connsiteY13-738" fmla="*/ 1126185 h 1195406"/>
              <a:gd name="connsiteX14-739" fmla="*/ 746840 w 1436064"/>
              <a:gd name="connsiteY14-740" fmla="*/ 820276 h 1195406"/>
              <a:gd name="connsiteX15-741" fmla="*/ 369665 w 1436064"/>
              <a:gd name="connsiteY15-742" fmla="*/ 1062389 h 1195406"/>
              <a:gd name="connsiteX16-743" fmla="*/ 379213 w 1436064"/>
              <a:gd name="connsiteY16-744" fmla="*/ 775310 h 1195406"/>
              <a:gd name="connsiteX17-745" fmla="*/ 333552 w 1436064"/>
              <a:gd name="connsiteY17-746" fmla="*/ 626829 h 1195406"/>
              <a:gd name="connsiteX18-747" fmla="*/ 29423 w 1436064"/>
              <a:gd name="connsiteY18-748" fmla="*/ 424436 h 1195406"/>
              <a:gd name="connsiteX19-749" fmla="*/ 157014 w 1436064"/>
              <a:gd name="connsiteY19-750" fmla="*/ 264947 h 1195406"/>
              <a:gd name="connsiteX20-751" fmla="*/ 472563 w 1436064"/>
              <a:gd name="connsiteY20-752" fmla="*/ 409448 h 11954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205" y="connsiteY17-206"/>
              </a:cxn>
              <a:cxn ang="0">
                <a:pos x="connsiteX18-459" y="connsiteY18-460"/>
              </a:cxn>
              <a:cxn ang="0">
                <a:pos x="connsiteX19-499" y="connsiteY19-500"/>
              </a:cxn>
              <a:cxn ang="0">
                <a:pos x="connsiteX20-581" y="connsiteY20-582"/>
              </a:cxn>
            </a:cxnLst>
            <a:rect l="l" t="t" r="r" b="b"/>
            <a:pathLst>
              <a:path w="1436064" h="1195406">
                <a:moveTo>
                  <a:pt x="472563" y="409448"/>
                </a:moveTo>
                <a:cubicBezTo>
                  <a:pt x="538130" y="374006"/>
                  <a:pt x="504382" y="104592"/>
                  <a:pt x="550419" y="52296"/>
                </a:cubicBezTo>
                <a:cubicBezTo>
                  <a:pt x="596456" y="0"/>
                  <a:pt x="696495" y="28331"/>
                  <a:pt x="748784" y="95670"/>
                </a:cubicBezTo>
                <a:cubicBezTo>
                  <a:pt x="801073" y="163009"/>
                  <a:pt x="811557" y="431992"/>
                  <a:pt x="864155" y="456333"/>
                </a:cubicBezTo>
                <a:cubicBezTo>
                  <a:pt x="916753" y="480674"/>
                  <a:pt x="978172" y="259670"/>
                  <a:pt x="1064374" y="241715"/>
                </a:cubicBezTo>
                <a:cubicBezTo>
                  <a:pt x="1150576" y="223760"/>
                  <a:pt x="1375572" y="303622"/>
                  <a:pt x="1381366" y="348603"/>
                </a:cubicBezTo>
                <a:cubicBezTo>
                  <a:pt x="1387160" y="393584"/>
                  <a:pt x="1108265" y="468840"/>
                  <a:pt x="1099137" y="511604"/>
                </a:cubicBezTo>
                <a:cubicBezTo>
                  <a:pt x="1090009" y="554368"/>
                  <a:pt x="1271657" y="576477"/>
                  <a:pt x="1326595" y="605189"/>
                </a:cubicBezTo>
                <a:cubicBezTo>
                  <a:pt x="1381533" y="633901"/>
                  <a:pt x="1421470" y="646665"/>
                  <a:pt x="1428767" y="683879"/>
                </a:cubicBezTo>
                <a:cubicBezTo>
                  <a:pt x="1436064" y="721093"/>
                  <a:pt x="1435973" y="831478"/>
                  <a:pt x="1370375" y="828473"/>
                </a:cubicBezTo>
                <a:cubicBezTo>
                  <a:pt x="1304777" y="825468"/>
                  <a:pt x="1110662" y="684934"/>
                  <a:pt x="1035178" y="665847"/>
                </a:cubicBezTo>
                <a:cubicBezTo>
                  <a:pt x="959694" y="646760"/>
                  <a:pt x="922278" y="637141"/>
                  <a:pt x="917473" y="713950"/>
                </a:cubicBezTo>
                <a:cubicBezTo>
                  <a:pt x="912668" y="790759"/>
                  <a:pt x="1031935" y="1057994"/>
                  <a:pt x="1006350" y="1126700"/>
                </a:cubicBezTo>
                <a:cubicBezTo>
                  <a:pt x="980765" y="1195406"/>
                  <a:pt x="807212" y="1177256"/>
                  <a:pt x="763960" y="1126185"/>
                </a:cubicBezTo>
                <a:cubicBezTo>
                  <a:pt x="720708" y="1075114"/>
                  <a:pt x="812556" y="830909"/>
                  <a:pt x="746840" y="820276"/>
                </a:cubicBezTo>
                <a:cubicBezTo>
                  <a:pt x="681124" y="809643"/>
                  <a:pt x="430936" y="1069883"/>
                  <a:pt x="369665" y="1062389"/>
                </a:cubicBezTo>
                <a:cubicBezTo>
                  <a:pt x="308394" y="1054895"/>
                  <a:pt x="385232" y="847903"/>
                  <a:pt x="379213" y="775310"/>
                </a:cubicBezTo>
                <a:cubicBezTo>
                  <a:pt x="373194" y="702717"/>
                  <a:pt x="391850" y="685308"/>
                  <a:pt x="333552" y="626829"/>
                </a:cubicBezTo>
                <a:cubicBezTo>
                  <a:pt x="275254" y="568350"/>
                  <a:pt x="58846" y="484750"/>
                  <a:pt x="29423" y="424436"/>
                </a:cubicBezTo>
                <a:cubicBezTo>
                  <a:pt x="0" y="364122"/>
                  <a:pt x="83157" y="267445"/>
                  <a:pt x="157014" y="264947"/>
                </a:cubicBezTo>
                <a:cubicBezTo>
                  <a:pt x="230871" y="262449"/>
                  <a:pt x="406996" y="444890"/>
                  <a:pt x="472563" y="40944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 bwMode="auto">
          <a:xfrm rot="5062233">
            <a:off x="2766220" y="894556"/>
            <a:ext cx="1039812" cy="1000125"/>
          </a:xfrm>
          <a:custGeom>
            <a:avLst/>
            <a:gdLst>
              <a:gd name="connsiteX0" fmla="*/ 632637 w 1685261"/>
              <a:gd name="connsiteY0" fmla="*/ 552893 h 1275907"/>
              <a:gd name="connsiteX1" fmla="*/ 568842 w 1685261"/>
              <a:gd name="connsiteY1" fmla="*/ 21265 h 1275907"/>
              <a:gd name="connsiteX2" fmla="*/ 1132367 w 1685261"/>
              <a:gd name="connsiteY2" fmla="*/ 425302 h 1275907"/>
              <a:gd name="connsiteX3" fmla="*/ 1313121 w 1685261"/>
              <a:gd name="connsiteY3" fmla="*/ 148856 h 1275907"/>
              <a:gd name="connsiteX4" fmla="*/ 1345018 w 1685261"/>
              <a:gd name="connsiteY4" fmla="*/ 574158 h 1275907"/>
              <a:gd name="connsiteX5" fmla="*/ 1632098 w 1685261"/>
              <a:gd name="connsiteY5" fmla="*/ 574158 h 1275907"/>
              <a:gd name="connsiteX6" fmla="*/ 1632098 w 1685261"/>
              <a:gd name="connsiteY6" fmla="*/ 797442 h 1275907"/>
              <a:gd name="connsiteX7" fmla="*/ 1313121 w 1685261"/>
              <a:gd name="connsiteY7" fmla="*/ 839972 h 1275907"/>
              <a:gd name="connsiteX8" fmla="*/ 1164265 w 1685261"/>
              <a:gd name="connsiteY8" fmla="*/ 1233377 h 1275907"/>
              <a:gd name="connsiteX9" fmla="*/ 983511 w 1685261"/>
              <a:gd name="connsiteY9" fmla="*/ 1095154 h 1275907"/>
              <a:gd name="connsiteX10" fmla="*/ 972879 w 1685261"/>
              <a:gd name="connsiteY10" fmla="*/ 744279 h 1275907"/>
              <a:gd name="connsiteX11" fmla="*/ 388088 w 1685261"/>
              <a:gd name="connsiteY11" fmla="*/ 1031358 h 1275907"/>
              <a:gd name="connsiteX12" fmla="*/ 462516 w 1685261"/>
              <a:gd name="connsiteY12" fmla="*/ 744279 h 1275907"/>
              <a:gd name="connsiteX13" fmla="*/ 47846 w 1685261"/>
              <a:gd name="connsiteY13" fmla="*/ 393405 h 1275907"/>
              <a:gd name="connsiteX14" fmla="*/ 175437 w 1685261"/>
              <a:gd name="connsiteY14" fmla="*/ 233916 h 1275907"/>
              <a:gd name="connsiteX15" fmla="*/ 568842 w 1685261"/>
              <a:gd name="connsiteY15" fmla="*/ 606056 h 1275907"/>
              <a:gd name="connsiteX16" fmla="*/ 632637 w 1685261"/>
              <a:gd name="connsiteY16" fmla="*/ 552893 h 1275907"/>
              <a:gd name="connsiteX0-1" fmla="*/ 632637 w 1685261"/>
              <a:gd name="connsiteY0-2" fmla="*/ 365160 h 1262417"/>
              <a:gd name="connsiteX1-3" fmla="*/ 568842 w 1685261"/>
              <a:gd name="connsiteY1-4" fmla="*/ 7775 h 1262417"/>
              <a:gd name="connsiteX2-5" fmla="*/ 1132367 w 1685261"/>
              <a:gd name="connsiteY2-6" fmla="*/ 411812 h 1262417"/>
              <a:gd name="connsiteX3-7" fmla="*/ 1313121 w 1685261"/>
              <a:gd name="connsiteY3-8" fmla="*/ 135366 h 1262417"/>
              <a:gd name="connsiteX4-9" fmla="*/ 1345018 w 1685261"/>
              <a:gd name="connsiteY4-10" fmla="*/ 560668 h 1262417"/>
              <a:gd name="connsiteX5-11" fmla="*/ 1632098 w 1685261"/>
              <a:gd name="connsiteY5-12" fmla="*/ 560668 h 1262417"/>
              <a:gd name="connsiteX6-13" fmla="*/ 1632098 w 1685261"/>
              <a:gd name="connsiteY6-14" fmla="*/ 783952 h 1262417"/>
              <a:gd name="connsiteX7-15" fmla="*/ 1313121 w 1685261"/>
              <a:gd name="connsiteY7-16" fmla="*/ 826482 h 1262417"/>
              <a:gd name="connsiteX8-17" fmla="*/ 1164265 w 1685261"/>
              <a:gd name="connsiteY8-18" fmla="*/ 1219887 h 1262417"/>
              <a:gd name="connsiteX9-19" fmla="*/ 983511 w 1685261"/>
              <a:gd name="connsiteY9-20" fmla="*/ 1081664 h 1262417"/>
              <a:gd name="connsiteX10-21" fmla="*/ 972879 w 1685261"/>
              <a:gd name="connsiteY10-22" fmla="*/ 730789 h 1262417"/>
              <a:gd name="connsiteX11-23" fmla="*/ 388088 w 1685261"/>
              <a:gd name="connsiteY11-24" fmla="*/ 1017868 h 1262417"/>
              <a:gd name="connsiteX12-25" fmla="*/ 462516 w 1685261"/>
              <a:gd name="connsiteY12-26" fmla="*/ 730789 h 1262417"/>
              <a:gd name="connsiteX13-27" fmla="*/ 47846 w 1685261"/>
              <a:gd name="connsiteY13-28" fmla="*/ 379915 h 1262417"/>
              <a:gd name="connsiteX14-29" fmla="*/ 175437 w 1685261"/>
              <a:gd name="connsiteY14-30" fmla="*/ 220426 h 1262417"/>
              <a:gd name="connsiteX15-31" fmla="*/ 568842 w 1685261"/>
              <a:gd name="connsiteY15-32" fmla="*/ 592566 h 1262417"/>
              <a:gd name="connsiteX16-33" fmla="*/ 632637 w 1685261"/>
              <a:gd name="connsiteY16-34" fmla="*/ 365160 h 1262417"/>
              <a:gd name="connsiteX0-35" fmla="*/ 632637 w 1685261"/>
              <a:gd name="connsiteY0-36" fmla="*/ 365160 h 1262417"/>
              <a:gd name="connsiteX1-37" fmla="*/ 568842 w 1685261"/>
              <a:gd name="connsiteY1-38" fmla="*/ 7775 h 1262417"/>
              <a:gd name="connsiteX2-39" fmla="*/ 1132367 w 1685261"/>
              <a:gd name="connsiteY2-40" fmla="*/ 411812 h 1262417"/>
              <a:gd name="connsiteX3-41" fmla="*/ 1313121 w 1685261"/>
              <a:gd name="connsiteY3-42" fmla="*/ 135366 h 1262417"/>
              <a:gd name="connsiteX4-43" fmla="*/ 1345018 w 1685261"/>
              <a:gd name="connsiteY4-44" fmla="*/ 560668 h 1262417"/>
              <a:gd name="connsiteX5-45" fmla="*/ 1632098 w 1685261"/>
              <a:gd name="connsiteY5-46" fmla="*/ 560668 h 1262417"/>
              <a:gd name="connsiteX6-47" fmla="*/ 1632098 w 1685261"/>
              <a:gd name="connsiteY6-48" fmla="*/ 783952 h 1262417"/>
              <a:gd name="connsiteX7-49" fmla="*/ 1313121 w 1685261"/>
              <a:gd name="connsiteY7-50" fmla="*/ 826482 h 1262417"/>
              <a:gd name="connsiteX8-51" fmla="*/ 1164265 w 1685261"/>
              <a:gd name="connsiteY8-52" fmla="*/ 1219887 h 1262417"/>
              <a:gd name="connsiteX9-53" fmla="*/ 983511 w 1685261"/>
              <a:gd name="connsiteY9-54" fmla="*/ 1081664 h 1262417"/>
              <a:gd name="connsiteX10-55" fmla="*/ 972879 w 1685261"/>
              <a:gd name="connsiteY10-56" fmla="*/ 730789 h 1262417"/>
              <a:gd name="connsiteX11-57" fmla="*/ 388088 w 1685261"/>
              <a:gd name="connsiteY11-58" fmla="*/ 1017868 h 1262417"/>
              <a:gd name="connsiteX12-59" fmla="*/ 462516 w 1685261"/>
              <a:gd name="connsiteY12-60" fmla="*/ 730789 h 1262417"/>
              <a:gd name="connsiteX13-61" fmla="*/ 47846 w 1685261"/>
              <a:gd name="connsiteY13-62" fmla="*/ 379915 h 1262417"/>
              <a:gd name="connsiteX14-63" fmla="*/ 175437 w 1685261"/>
              <a:gd name="connsiteY14-64" fmla="*/ 220426 h 1262417"/>
              <a:gd name="connsiteX15-65" fmla="*/ 568842 w 1685261"/>
              <a:gd name="connsiteY15-66" fmla="*/ 592566 h 1262417"/>
              <a:gd name="connsiteX16-67" fmla="*/ 632637 w 1685261"/>
              <a:gd name="connsiteY16-68" fmla="*/ 365160 h 1262417"/>
              <a:gd name="connsiteX0-69" fmla="*/ 632637 w 1685261"/>
              <a:gd name="connsiteY0-70" fmla="*/ 365160 h 1262417"/>
              <a:gd name="connsiteX1-71" fmla="*/ 568842 w 1685261"/>
              <a:gd name="connsiteY1-72" fmla="*/ 7775 h 1262417"/>
              <a:gd name="connsiteX2-73" fmla="*/ 1132367 w 1685261"/>
              <a:gd name="connsiteY2-74" fmla="*/ 411812 h 1262417"/>
              <a:gd name="connsiteX3-75" fmla="*/ 1313121 w 1685261"/>
              <a:gd name="connsiteY3-76" fmla="*/ 135366 h 1262417"/>
              <a:gd name="connsiteX4-77" fmla="*/ 1345018 w 1685261"/>
              <a:gd name="connsiteY4-78" fmla="*/ 560668 h 1262417"/>
              <a:gd name="connsiteX5-79" fmla="*/ 1632098 w 1685261"/>
              <a:gd name="connsiteY5-80" fmla="*/ 560668 h 1262417"/>
              <a:gd name="connsiteX6-81" fmla="*/ 1632098 w 1685261"/>
              <a:gd name="connsiteY6-82" fmla="*/ 783952 h 1262417"/>
              <a:gd name="connsiteX7-83" fmla="*/ 1313121 w 1685261"/>
              <a:gd name="connsiteY7-84" fmla="*/ 826482 h 1262417"/>
              <a:gd name="connsiteX8-85" fmla="*/ 1164265 w 1685261"/>
              <a:gd name="connsiteY8-86" fmla="*/ 1219887 h 1262417"/>
              <a:gd name="connsiteX9-87" fmla="*/ 983511 w 1685261"/>
              <a:gd name="connsiteY9-88" fmla="*/ 1081664 h 1262417"/>
              <a:gd name="connsiteX10-89" fmla="*/ 972879 w 1685261"/>
              <a:gd name="connsiteY10-90" fmla="*/ 730789 h 1262417"/>
              <a:gd name="connsiteX11-91" fmla="*/ 388088 w 1685261"/>
              <a:gd name="connsiteY11-92" fmla="*/ 1017868 h 1262417"/>
              <a:gd name="connsiteX12-93" fmla="*/ 462516 w 1685261"/>
              <a:gd name="connsiteY12-94" fmla="*/ 730789 h 1262417"/>
              <a:gd name="connsiteX13-95" fmla="*/ 47846 w 1685261"/>
              <a:gd name="connsiteY13-96" fmla="*/ 379915 h 1262417"/>
              <a:gd name="connsiteX14-97" fmla="*/ 175437 w 1685261"/>
              <a:gd name="connsiteY14-98" fmla="*/ 220426 h 1262417"/>
              <a:gd name="connsiteX15-99" fmla="*/ 490986 w 1685261"/>
              <a:gd name="connsiteY15-100" fmla="*/ 398651 h 1262417"/>
              <a:gd name="connsiteX16-101" fmla="*/ 632637 w 1685261"/>
              <a:gd name="connsiteY16-102" fmla="*/ 365160 h 1262417"/>
              <a:gd name="connsiteX0-103" fmla="*/ 632637 w 1685261"/>
              <a:gd name="connsiteY0-104" fmla="*/ 365160 h 1262417"/>
              <a:gd name="connsiteX1-105" fmla="*/ 568842 w 1685261"/>
              <a:gd name="connsiteY1-106" fmla="*/ 7775 h 1262417"/>
              <a:gd name="connsiteX2-107" fmla="*/ 1132367 w 1685261"/>
              <a:gd name="connsiteY2-108" fmla="*/ 411812 h 1262417"/>
              <a:gd name="connsiteX3-109" fmla="*/ 1313121 w 1685261"/>
              <a:gd name="connsiteY3-110" fmla="*/ 135366 h 1262417"/>
              <a:gd name="connsiteX4-111" fmla="*/ 1345018 w 1685261"/>
              <a:gd name="connsiteY4-112" fmla="*/ 560668 h 1262417"/>
              <a:gd name="connsiteX5-113" fmla="*/ 1632098 w 1685261"/>
              <a:gd name="connsiteY5-114" fmla="*/ 560668 h 1262417"/>
              <a:gd name="connsiteX6-115" fmla="*/ 1632098 w 1685261"/>
              <a:gd name="connsiteY6-116" fmla="*/ 783952 h 1262417"/>
              <a:gd name="connsiteX7-117" fmla="*/ 1313121 w 1685261"/>
              <a:gd name="connsiteY7-118" fmla="*/ 826482 h 1262417"/>
              <a:gd name="connsiteX8-119" fmla="*/ 1164265 w 1685261"/>
              <a:gd name="connsiteY8-120" fmla="*/ 1219887 h 1262417"/>
              <a:gd name="connsiteX9-121" fmla="*/ 983511 w 1685261"/>
              <a:gd name="connsiteY9-122" fmla="*/ 1081664 h 1262417"/>
              <a:gd name="connsiteX10-123" fmla="*/ 765263 w 1685261"/>
              <a:gd name="connsiteY10-124" fmla="*/ 775755 h 1262417"/>
              <a:gd name="connsiteX11-125" fmla="*/ 388088 w 1685261"/>
              <a:gd name="connsiteY11-126" fmla="*/ 1017868 h 1262417"/>
              <a:gd name="connsiteX12-127" fmla="*/ 462516 w 1685261"/>
              <a:gd name="connsiteY12-128" fmla="*/ 730789 h 1262417"/>
              <a:gd name="connsiteX13-129" fmla="*/ 47846 w 1685261"/>
              <a:gd name="connsiteY13-130" fmla="*/ 379915 h 1262417"/>
              <a:gd name="connsiteX14-131" fmla="*/ 175437 w 1685261"/>
              <a:gd name="connsiteY14-132" fmla="*/ 220426 h 1262417"/>
              <a:gd name="connsiteX15-133" fmla="*/ 490986 w 1685261"/>
              <a:gd name="connsiteY15-134" fmla="*/ 398651 h 1262417"/>
              <a:gd name="connsiteX16-135" fmla="*/ 632637 w 1685261"/>
              <a:gd name="connsiteY16-136" fmla="*/ 365160 h 1262417"/>
              <a:gd name="connsiteX0-137" fmla="*/ 614214 w 1666838"/>
              <a:gd name="connsiteY0-138" fmla="*/ 365160 h 1262417"/>
              <a:gd name="connsiteX1-139" fmla="*/ 550419 w 1666838"/>
              <a:gd name="connsiteY1-140" fmla="*/ 7775 h 1262417"/>
              <a:gd name="connsiteX2-141" fmla="*/ 1113944 w 1666838"/>
              <a:gd name="connsiteY2-142" fmla="*/ 411812 h 1262417"/>
              <a:gd name="connsiteX3-143" fmla="*/ 1294698 w 1666838"/>
              <a:gd name="connsiteY3-144" fmla="*/ 135366 h 1262417"/>
              <a:gd name="connsiteX4-145" fmla="*/ 1326595 w 1666838"/>
              <a:gd name="connsiteY4-146" fmla="*/ 560668 h 1262417"/>
              <a:gd name="connsiteX5-147" fmla="*/ 1613675 w 1666838"/>
              <a:gd name="connsiteY5-148" fmla="*/ 560668 h 1262417"/>
              <a:gd name="connsiteX6-149" fmla="*/ 1613675 w 1666838"/>
              <a:gd name="connsiteY6-150" fmla="*/ 783952 h 1262417"/>
              <a:gd name="connsiteX7-151" fmla="*/ 1294698 w 1666838"/>
              <a:gd name="connsiteY7-152" fmla="*/ 826482 h 1262417"/>
              <a:gd name="connsiteX8-153" fmla="*/ 1145842 w 1666838"/>
              <a:gd name="connsiteY8-154" fmla="*/ 1219887 h 1262417"/>
              <a:gd name="connsiteX9-155" fmla="*/ 965088 w 1666838"/>
              <a:gd name="connsiteY9-156" fmla="*/ 1081664 h 1262417"/>
              <a:gd name="connsiteX10-157" fmla="*/ 746840 w 1666838"/>
              <a:gd name="connsiteY10-158" fmla="*/ 775755 h 1262417"/>
              <a:gd name="connsiteX11-159" fmla="*/ 369665 w 1666838"/>
              <a:gd name="connsiteY11-160" fmla="*/ 1017868 h 1262417"/>
              <a:gd name="connsiteX12-161" fmla="*/ 444093 w 1666838"/>
              <a:gd name="connsiteY12-162" fmla="*/ 730789 h 1262417"/>
              <a:gd name="connsiteX13-163" fmla="*/ 333552 w 1666838"/>
              <a:gd name="connsiteY13-164" fmla="*/ 582308 h 1262417"/>
              <a:gd name="connsiteX14-165" fmla="*/ 29423 w 1666838"/>
              <a:gd name="connsiteY14-166" fmla="*/ 379915 h 1262417"/>
              <a:gd name="connsiteX15-167" fmla="*/ 157014 w 1666838"/>
              <a:gd name="connsiteY15-168" fmla="*/ 220426 h 1262417"/>
              <a:gd name="connsiteX16-169" fmla="*/ 472563 w 1666838"/>
              <a:gd name="connsiteY16-170" fmla="*/ 398651 h 1262417"/>
              <a:gd name="connsiteX17" fmla="*/ 614214 w 1666838"/>
              <a:gd name="connsiteY17" fmla="*/ 365160 h 1262417"/>
              <a:gd name="connsiteX0-171" fmla="*/ 614214 w 1666838"/>
              <a:gd name="connsiteY0-172" fmla="*/ 365160 h 1262417"/>
              <a:gd name="connsiteX1-173" fmla="*/ 550419 w 1666838"/>
              <a:gd name="connsiteY1-174" fmla="*/ 7775 h 1262417"/>
              <a:gd name="connsiteX2-175" fmla="*/ 1113944 w 1666838"/>
              <a:gd name="connsiteY2-176" fmla="*/ 411812 h 1262417"/>
              <a:gd name="connsiteX3-177" fmla="*/ 1294698 w 1666838"/>
              <a:gd name="connsiteY3-178" fmla="*/ 135366 h 1262417"/>
              <a:gd name="connsiteX4-179" fmla="*/ 1326595 w 1666838"/>
              <a:gd name="connsiteY4-180" fmla="*/ 560668 h 1262417"/>
              <a:gd name="connsiteX5-181" fmla="*/ 1613675 w 1666838"/>
              <a:gd name="connsiteY5-182" fmla="*/ 560668 h 1262417"/>
              <a:gd name="connsiteX6-183" fmla="*/ 1613675 w 1666838"/>
              <a:gd name="connsiteY6-184" fmla="*/ 783952 h 1262417"/>
              <a:gd name="connsiteX7-185" fmla="*/ 1294698 w 1666838"/>
              <a:gd name="connsiteY7-186" fmla="*/ 826482 h 1262417"/>
              <a:gd name="connsiteX8-187" fmla="*/ 1145842 w 1666838"/>
              <a:gd name="connsiteY8-188" fmla="*/ 1219887 h 1262417"/>
              <a:gd name="connsiteX9-189" fmla="*/ 965088 w 1666838"/>
              <a:gd name="connsiteY9-190" fmla="*/ 1081664 h 1262417"/>
              <a:gd name="connsiteX10-191" fmla="*/ 746840 w 1666838"/>
              <a:gd name="connsiteY10-192" fmla="*/ 775755 h 1262417"/>
              <a:gd name="connsiteX11-193" fmla="*/ 369665 w 1666838"/>
              <a:gd name="connsiteY11-194" fmla="*/ 1017868 h 1262417"/>
              <a:gd name="connsiteX12-195" fmla="*/ 379213 w 1666838"/>
              <a:gd name="connsiteY12-196" fmla="*/ 730789 h 1262417"/>
              <a:gd name="connsiteX13-197" fmla="*/ 333552 w 1666838"/>
              <a:gd name="connsiteY13-198" fmla="*/ 582308 h 1262417"/>
              <a:gd name="connsiteX14-199" fmla="*/ 29423 w 1666838"/>
              <a:gd name="connsiteY14-200" fmla="*/ 379915 h 1262417"/>
              <a:gd name="connsiteX15-201" fmla="*/ 157014 w 1666838"/>
              <a:gd name="connsiteY15-202" fmla="*/ 220426 h 1262417"/>
              <a:gd name="connsiteX16-203" fmla="*/ 472563 w 1666838"/>
              <a:gd name="connsiteY16-204" fmla="*/ 398651 h 1262417"/>
              <a:gd name="connsiteX17-205" fmla="*/ 614214 w 1666838"/>
              <a:gd name="connsiteY17-206" fmla="*/ 365160 h 1262417"/>
              <a:gd name="connsiteX0-207" fmla="*/ 614214 w 1666838"/>
              <a:gd name="connsiteY0-208" fmla="*/ 365160 h 1262417"/>
              <a:gd name="connsiteX1-209" fmla="*/ 550419 w 1666838"/>
              <a:gd name="connsiteY1-210" fmla="*/ 7775 h 1262417"/>
              <a:gd name="connsiteX2-211" fmla="*/ 1113944 w 1666838"/>
              <a:gd name="connsiteY2-212" fmla="*/ 411812 h 1262417"/>
              <a:gd name="connsiteX3-213" fmla="*/ 1294698 w 1666838"/>
              <a:gd name="connsiteY3-214" fmla="*/ 135366 h 1262417"/>
              <a:gd name="connsiteX4-215" fmla="*/ 1326595 w 1666838"/>
              <a:gd name="connsiteY4-216" fmla="*/ 560668 h 1262417"/>
              <a:gd name="connsiteX5-217" fmla="*/ 1613675 w 1666838"/>
              <a:gd name="connsiteY5-218" fmla="*/ 560668 h 1262417"/>
              <a:gd name="connsiteX6-219" fmla="*/ 1613675 w 1666838"/>
              <a:gd name="connsiteY6-220" fmla="*/ 783952 h 1262417"/>
              <a:gd name="connsiteX7-221" fmla="*/ 1294698 w 1666838"/>
              <a:gd name="connsiteY7-222" fmla="*/ 826482 h 1262417"/>
              <a:gd name="connsiteX8-223" fmla="*/ 1145842 w 1666838"/>
              <a:gd name="connsiteY8-224" fmla="*/ 1219887 h 1262417"/>
              <a:gd name="connsiteX9-225" fmla="*/ 763960 w 1666838"/>
              <a:gd name="connsiteY9-226" fmla="*/ 1081664 h 1262417"/>
              <a:gd name="connsiteX10-227" fmla="*/ 746840 w 1666838"/>
              <a:gd name="connsiteY10-228" fmla="*/ 775755 h 1262417"/>
              <a:gd name="connsiteX11-229" fmla="*/ 369665 w 1666838"/>
              <a:gd name="connsiteY11-230" fmla="*/ 1017868 h 1262417"/>
              <a:gd name="connsiteX12-231" fmla="*/ 379213 w 1666838"/>
              <a:gd name="connsiteY12-232" fmla="*/ 730789 h 1262417"/>
              <a:gd name="connsiteX13-233" fmla="*/ 333552 w 1666838"/>
              <a:gd name="connsiteY13-234" fmla="*/ 582308 h 1262417"/>
              <a:gd name="connsiteX14-235" fmla="*/ 29423 w 1666838"/>
              <a:gd name="connsiteY14-236" fmla="*/ 379915 h 1262417"/>
              <a:gd name="connsiteX15-237" fmla="*/ 157014 w 1666838"/>
              <a:gd name="connsiteY15-238" fmla="*/ 220426 h 1262417"/>
              <a:gd name="connsiteX16-239" fmla="*/ 472563 w 1666838"/>
              <a:gd name="connsiteY16-240" fmla="*/ 398651 h 1262417"/>
              <a:gd name="connsiteX17-241" fmla="*/ 614214 w 1666838"/>
              <a:gd name="connsiteY17-242" fmla="*/ 365160 h 1262417"/>
              <a:gd name="connsiteX0-243" fmla="*/ 614214 w 1666838"/>
              <a:gd name="connsiteY0-244" fmla="*/ 365160 h 1132735"/>
              <a:gd name="connsiteX1-245" fmla="*/ 550419 w 1666838"/>
              <a:gd name="connsiteY1-246" fmla="*/ 7775 h 1132735"/>
              <a:gd name="connsiteX2-247" fmla="*/ 1113944 w 1666838"/>
              <a:gd name="connsiteY2-248" fmla="*/ 411812 h 1132735"/>
              <a:gd name="connsiteX3-249" fmla="*/ 1294698 w 1666838"/>
              <a:gd name="connsiteY3-250" fmla="*/ 135366 h 1132735"/>
              <a:gd name="connsiteX4-251" fmla="*/ 1326595 w 1666838"/>
              <a:gd name="connsiteY4-252" fmla="*/ 560668 h 1132735"/>
              <a:gd name="connsiteX5-253" fmla="*/ 1613675 w 1666838"/>
              <a:gd name="connsiteY5-254" fmla="*/ 560668 h 1132735"/>
              <a:gd name="connsiteX6-255" fmla="*/ 1613675 w 1666838"/>
              <a:gd name="connsiteY6-256" fmla="*/ 783952 h 1132735"/>
              <a:gd name="connsiteX7-257" fmla="*/ 1294698 w 1666838"/>
              <a:gd name="connsiteY7-258" fmla="*/ 826482 h 1132735"/>
              <a:gd name="connsiteX8-259" fmla="*/ 1006350 w 1666838"/>
              <a:gd name="connsiteY8-260" fmla="*/ 1082179 h 1132735"/>
              <a:gd name="connsiteX9-261" fmla="*/ 763960 w 1666838"/>
              <a:gd name="connsiteY9-262" fmla="*/ 1081664 h 1132735"/>
              <a:gd name="connsiteX10-263" fmla="*/ 746840 w 1666838"/>
              <a:gd name="connsiteY10-264" fmla="*/ 775755 h 1132735"/>
              <a:gd name="connsiteX11-265" fmla="*/ 369665 w 1666838"/>
              <a:gd name="connsiteY11-266" fmla="*/ 1017868 h 1132735"/>
              <a:gd name="connsiteX12-267" fmla="*/ 379213 w 1666838"/>
              <a:gd name="connsiteY12-268" fmla="*/ 730789 h 1132735"/>
              <a:gd name="connsiteX13-269" fmla="*/ 333552 w 1666838"/>
              <a:gd name="connsiteY13-270" fmla="*/ 582308 h 1132735"/>
              <a:gd name="connsiteX14-271" fmla="*/ 29423 w 1666838"/>
              <a:gd name="connsiteY14-272" fmla="*/ 379915 h 1132735"/>
              <a:gd name="connsiteX15-273" fmla="*/ 157014 w 1666838"/>
              <a:gd name="connsiteY15-274" fmla="*/ 220426 h 1132735"/>
              <a:gd name="connsiteX16-275" fmla="*/ 472563 w 1666838"/>
              <a:gd name="connsiteY16-276" fmla="*/ 398651 h 1132735"/>
              <a:gd name="connsiteX17-277" fmla="*/ 614214 w 1666838"/>
              <a:gd name="connsiteY17-278" fmla="*/ 365160 h 1132735"/>
              <a:gd name="connsiteX0-279" fmla="*/ 614214 w 1710091"/>
              <a:gd name="connsiteY0-280" fmla="*/ 365160 h 1140635"/>
              <a:gd name="connsiteX1-281" fmla="*/ 550419 w 1710091"/>
              <a:gd name="connsiteY1-282" fmla="*/ 7775 h 1140635"/>
              <a:gd name="connsiteX2-283" fmla="*/ 1113944 w 1710091"/>
              <a:gd name="connsiteY2-284" fmla="*/ 411812 h 1140635"/>
              <a:gd name="connsiteX3-285" fmla="*/ 1294698 w 1710091"/>
              <a:gd name="connsiteY3-286" fmla="*/ 135366 h 1140635"/>
              <a:gd name="connsiteX4-287" fmla="*/ 1326595 w 1710091"/>
              <a:gd name="connsiteY4-288" fmla="*/ 560668 h 1140635"/>
              <a:gd name="connsiteX5-289" fmla="*/ 1613675 w 1710091"/>
              <a:gd name="connsiteY5-290" fmla="*/ 560668 h 1140635"/>
              <a:gd name="connsiteX6-291" fmla="*/ 1613675 w 1710091"/>
              <a:gd name="connsiteY6-292" fmla="*/ 783952 h 1140635"/>
              <a:gd name="connsiteX7-293" fmla="*/ 1035178 w 1710091"/>
              <a:gd name="connsiteY7-294" fmla="*/ 730930 h 1140635"/>
              <a:gd name="connsiteX8-295" fmla="*/ 1006350 w 1710091"/>
              <a:gd name="connsiteY8-296" fmla="*/ 1082179 h 1140635"/>
              <a:gd name="connsiteX9-297" fmla="*/ 763960 w 1710091"/>
              <a:gd name="connsiteY9-298" fmla="*/ 1081664 h 1140635"/>
              <a:gd name="connsiteX10-299" fmla="*/ 746840 w 1710091"/>
              <a:gd name="connsiteY10-300" fmla="*/ 775755 h 1140635"/>
              <a:gd name="connsiteX11-301" fmla="*/ 369665 w 1710091"/>
              <a:gd name="connsiteY11-302" fmla="*/ 1017868 h 1140635"/>
              <a:gd name="connsiteX12-303" fmla="*/ 379213 w 1710091"/>
              <a:gd name="connsiteY12-304" fmla="*/ 730789 h 1140635"/>
              <a:gd name="connsiteX13-305" fmla="*/ 333552 w 1710091"/>
              <a:gd name="connsiteY13-306" fmla="*/ 582308 h 1140635"/>
              <a:gd name="connsiteX14-307" fmla="*/ 29423 w 1710091"/>
              <a:gd name="connsiteY14-308" fmla="*/ 379915 h 1140635"/>
              <a:gd name="connsiteX15-309" fmla="*/ 157014 w 1710091"/>
              <a:gd name="connsiteY15-310" fmla="*/ 220426 h 1140635"/>
              <a:gd name="connsiteX16-311" fmla="*/ 472563 w 1710091"/>
              <a:gd name="connsiteY16-312" fmla="*/ 398651 h 1140635"/>
              <a:gd name="connsiteX17-313" fmla="*/ 614214 w 1710091"/>
              <a:gd name="connsiteY17-314" fmla="*/ 365160 h 1140635"/>
              <a:gd name="connsiteX0-315" fmla="*/ 614214 w 1620972"/>
              <a:gd name="connsiteY0-316" fmla="*/ 365160 h 1140635"/>
              <a:gd name="connsiteX1-317" fmla="*/ 550419 w 1620972"/>
              <a:gd name="connsiteY1-318" fmla="*/ 7775 h 1140635"/>
              <a:gd name="connsiteX2-319" fmla="*/ 1113944 w 1620972"/>
              <a:gd name="connsiteY2-320" fmla="*/ 411812 h 1140635"/>
              <a:gd name="connsiteX3-321" fmla="*/ 1294698 w 1620972"/>
              <a:gd name="connsiteY3-322" fmla="*/ 135366 h 1140635"/>
              <a:gd name="connsiteX4-323" fmla="*/ 1326595 w 1620972"/>
              <a:gd name="connsiteY4-324" fmla="*/ 560668 h 1140635"/>
              <a:gd name="connsiteX5-325" fmla="*/ 1613675 w 1620972"/>
              <a:gd name="connsiteY5-326" fmla="*/ 560668 h 1140635"/>
              <a:gd name="connsiteX6-327" fmla="*/ 1370375 w 1620972"/>
              <a:gd name="connsiteY6-328" fmla="*/ 783952 h 1140635"/>
              <a:gd name="connsiteX7-329" fmla="*/ 1035178 w 1620972"/>
              <a:gd name="connsiteY7-330" fmla="*/ 730930 h 1140635"/>
              <a:gd name="connsiteX8-331" fmla="*/ 1006350 w 1620972"/>
              <a:gd name="connsiteY8-332" fmla="*/ 1082179 h 1140635"/>
              <a:gd name="connsiteX9-333" fmla="*/ 763960 w 1620972"/>
              <a:gd name="connsiteY9-334" fmla="*/ 1081664 h 1140635"/>
              <a:gd name="connsiteX10-335" fmla="*/ 746840 w 1620972"/>
              <a:gd name="connsiteY10-336" fmla="*/ 775755 h 1140635"/>
              <a:gd name="connsiteX11-337" fmla="*/ 369665 w 1620972"/>
              <a:gd name="connsiteY11-338" fmla="*/ 1017868 h 1140635"/>
              <a:gd name="connsiteX12-339" fmla="*/ 379213 w 1620972"/>
              <a:gd name="connsiteY12-340" fmla="*/ 730789 h 1140635"/>
              <a:gd name="connsiteX13-341" fmla="*/ 333552 w 1620972"/>
              <a:gd name="connsiteY13-342" fmla="*/ 582308 h 1140635"/>
              <a:gd name="connsiteX14-343" fmla="*/ 29423 w 1620972"/>
              <a:gd name="connsiteY14-344" fmla="*/ 379915 h 1140635"/>
              <a:gd name="connsiteX15-345" fmla="*/ 157014 w 1620972"/>
              <a:gd name="connsiteY15-346" fmla="*/ 220426 h 1140635"/>
              <a:gd name="connsiteX16-347" fmla="*/ 472563 w 1620972"/>
              <a:gd name="connsiteY16-348" fmla="*/ 398651 h 1140635"/>
              <a:gd name="connsiteX17-349" fmla="*/ 614214 w 1620972"/>
              <a:gd name="connsiteY17-350" fmla="*/ 365160 h 1140635"/>
              <a:gd name="connsiteX0-351" fmla="*/ 614214 w 1620972"/>
              <a:gd name="connsiteY0-352" fmla="*/ 365160 h 1140635"/>
              <a:gd name="connsiteX1-353" fmla="*/ 550419 w 1620972"/>
              <a:gd name="connsiteY1-354" fmla="*/ 7775 h 1140635"/>
              <a:gd name="connsiteX2-355" fmla="*/ 864155 w 1620972"/>
              <a:gd name="connsiteY2-356" fmla="*/ 411812 h 1140635"/>
              <a:gd name="connsiteX3-357" fmla="*/ 1294698 w 1620972"/>
              <a:gd name="connsiteY3-358" fmla="*/ 135366 h 1140635"/>
              <a:gd name="connsiteX4-359" fmla="*/ 1326595 w 1620972"/>
              <a:gd name="connsiteY4-360" fmla="*/ 560668 h 1140635"/>
              <a:gd name="connsiteX5-361" fmla="*/ 1613675 w 1620972"/>
              <a:gd name="connsiteY5-362" fmla="*/ 560668 h 1140635"/>
              <a:gd name="connsiteX6-363" fmla="*/ 1370375 w 1620972"/>
              <a:gd name="connsiteY6-364" fmla="*/ 783952 h 1140635"/>
              <a:gd name="connsiteX7-365" fmla="*/ 1035178 w 1620972"/>
              <a:gd name="connsiteY7-366" fmla="*/ 730930 h 1140635"/>
              <a:gd name="connsiteX8-367" fmla="*/ 1006350 w 1620972"/>
              <a:gd name="connsiteY8-368" fmla="*/ 1082179 h 1140635"/>
              <a:gd name="connsiteX9-369" fmla="*/ 763960 w 1620972"/>
              <a:gd name="connsiteY9-370" fmla="*/ 1081664 h 1140635"/>
              <a:gd name="connsiteX10-371" fmla="*/ 746840 w 1620972"/>
              <a:gd name="connsiteY10-372" fmla="*/ 775755 h 1140635"/>
              <a:gd name="connsiteX11-373" fmla="*/ 369665 w 1620972"/>
              <a:gd name="connsiteY11-374" fmla="*/ 1017868 h 1140635"/>
              <a:gd name="connsiteX12-375" fmla="*/ 379213 w 1620972"/>
              <a:gd name="connsiteY12-376" fmla="*/ 730789 h 1140635"/>
              <a:gd name="connsiteX13-377" fmla="*/ 333552 w 1620972"/>
              <a:gd name="connsiteY13-378" fmla="*/ 582308 h 1140635"/>
              <a:gd name="connsiteX14-379" fmla="*/ 29423 w 1620972"/>
              <a:gd name="connsiteY14-380" fmla="*/ 379915 h 1140635"/>
              <a:gd name="connsiteX15-381" fmla="*/ 157014 w 1620972"/>
              <a:gd name="connsiteY15-382" fmla="*/ 220426 h 1140635"/>
              <a:gd name="connsiteX16-383" fmla="*/ 472563 w 1620972"/>
              <a:gd name="connsiteY16-384" fmla="*/ 398651 h 1140635"/>
              <a:gd name="connsiteX17-385" fmla="*/ 614214 w 1620972"/>
              <a:gd name="connsiteY17-386" fmla="*/ 365160 h 1140635"/>
              <a:gd name="connsiteX0-387" fmla="*/ 614214 w 1620972"/>
              <a:gd name="connsiteY0-388" fmla="*/ 391921 h 1167396"/>
              <a:gd name="connsiteX1-389" fmla="*/ 550419 w 1620972"/>
              <a:gd name="connsiteY1-390" fmla="*/ 34536 h 1167396"/>
              <a:gd name="connsiteX2-391" fmla="*/ 748784 w 1620972"/>
              <a:gd name="connsiteY2-392" fmla="*/ 77910 h 1167396"/>
              <a:gd name="connsiteX3-393" fmla="*/ 864155 w 1620972"/>
              <a:gd name="connsiteY3-394" fmla="*/ 438573 h 1167396"/>
              <a:gd name="connsiteX4-395" fmla="*/ 1294698 w 1620972"/>
              <a:gd name="connsiteY4-396" fmla="*/ 162127 h 1167396"/>
              <a:gd name="connsiteX5-397" fmla="*/ 1326595 w 1620972"/>
              <a:gd name="connsiteY5-398" fmla="*/ 587429 h 1167396"/>
              <a:gd name="connsiteX6-399" fmla="*/ 1613675 w 1620972"/>
              <a:gd name="connsiteY6-400" fmla="*/ 587429 h 1167396"/>
              <a:gd name="connsiteX7-401" fmla="*/ 1370375 w 1620972"/>
              <a:gd name="connsiteY7-402" fmla="*/ 810713 h 1167396"/>
              <a:gd name="connsiteX8-403" fmla="*/ 1035178 w 1620972"/>
              <a:gd name="connsiteY8-404" fmla="*/ 757691 h 1167396"/>
              <a:gd name="connsiteX9-405" fmla="*/ 1006350 w 1620972"/>
              <a:gd name="connsiteY9-406" fmla="*/ 1108940 h 1167396"/>
              <a:gd name="connsiteX10-407" fmla="*/ 763960 w 1620972"/>
              <a:gd name="connsiteY10-408" fmla="*/ 1108425 h 1167396"/>
              <a:gd name="connsiteX11-409" fmla="*/ 746840 w 1620972"/>
              <a:gd name="connsiteY11-410" fmla="*/ 802516 h 1167396"/>
              <a:gd name="connsiteX12-411" fmla="*/ 369665 w 1620972"/>
              <a:gd name="connsiteY12-412" fmla="*/ 1044629 h 1167396"/>
              <a:gd name="connsiteX13-413" fmla="*/ 379213 w 1620972"/>
              <a:gd name="connsiteY13-414" fmla="*/ 757550 h 1167396"/>
              <a:gd name="connsiteX14-415" fmla="*/ 333552 w 1620972"/>
              <a:gd name="connsiteY14-416" fmla="*/ 609069 h 1167396"/>
              <a:gd name="connsiteX15-417" fmla="*/ 29423 w 1620972"/>
              <a:gd name="connsiteY15-418" fmla="*/ 406676 h 1167396"/>
              <a:gd name="connsiteX16-419" fmla="*/ 157014 w 1620972"/>
              <a:gd name="connsiteY16-420" fmla="*/ 247187 h 1167396"/>
              <a:gd name="connsiteX17-421" fmla="*/ 472563 w 1620972"/>
              <a:gd name="connsiteY17-422" fmla="*/ 425412 h 1167396"/>
              <a:gd name="connsiteX18" fmla="*/ 614214 w 1620972"/>
              <a:gd name="connsiteY18" fmla="*/ 391921 h 1167396"/>
              <a:gd name="connsiteX0-423" fmla="*/ 614214 w 1620972"/>
              <a:gd name="connsiteY0-424" fmla="*/ 391921 h 1167396"/>
              <a:gd name="connsiteX1-425" fmla="*/ 550419 w 1620972"/>
              <a:gd name="connsiteY1-426" fmla="*/ 34536 h 1167396"/>
              <a:gd name="connsiteX2-427" fmla="*/ 748784 w 1620972"/>
              <a:gd name="connsiteY2-428" fmla="*/ 77910 h 1167396"/>
              <a:gd name="connsiteX3-429" fmla="*/ 864155 w 1620972"/>
              <a:gd name="connsiteY3-430" fmla="*/ 438573 h 1167396"/>
              <a:gd name="connsiteX4-431" fmla="*/ 1294698 w 1620972"/>
              <a:gd name="connsiteY4-432" fmla="*/ 162127 h 1167396"/>
              <a:gd name="connsiteX5-433" fmla="*/ 1381366 w 1620972"/>
              <a:gd name="connsiteY5-434" fmla="*/ 330843 h 1167396"/>
              <a:gd name="connsiteX6-435" fmla="*/ 1326595 w 1620972"/>
              <a:gd name="connsiteY6-436" fmla="*/ 587429 h 1167396"/>
              <a:gd name="connsiteX7-437" fmla="*/ 1613675 w 1620972"/>
              <a:gd name="connsiteY7-438" fmla="*/ 587429 h 1167396"/>
              <a:gd name="connsiteX8-439" fmla="*/ 1370375 w 1620972"/>
              <a:gd name="connsiteY8-440" fmla="*/ 810713 h 1167396"/>
              <a:gd name="connsiteX9-441" fmla="*/ 1035178 w 1620972"/>
              <a:gd name="connsiteY9-442" fmla="*/ 757691 h 1167396"/>
              <a:gd name="connsiteX10-443" fmla="*/ 1006350 w 1620972"/>
              <a:gd name="connsiteY10-444" fmla="*/ 1108940 h 1167396"/>
              <a:gd name="connsiteX11-445" fmla="*/ 763960 w 1620972"/>
              <a:gd name="connsiteY11-446" fmla="*/ 1108425 h 1167396"/>
              <a:gd name="connsiteX12-447" fmla="*/ 746840 w 1620972"/>
              <a:gd name="connsiteY12-448" fmla="*/ 802516 h 1167396"/>
              <a:gd name="connsiteX13-449" fmla="*/ 369665 w 1620972"/>
              <a:gd name="connsiteY13-450" fmla="*/ 1044629 h 1167396"/>
              <a:gd name="connsiteX14-451" fmla="*/ 379213 w 1620972"/>
              <a:gd name="connsiteY14-452" fmla="*/ 757550 h 1167396"/>
              <a:gd name="connsiteX15-453" fmla="*/ 333552 w 1620972"/>
              <a:gd name="connsiteY15-454" fmla="*/ 609069 h 1167396"/>
              <a:gd name="connsiteX16-455" fmla="*/ 29423 w 1620972"/>
              <a:gd name="connsiteY16-456" fmla="*/ 406676 h 1167396"/>
              <a:gd name="connsiteX17-457" fmla="*/ 157014 w 1620972"/>
              <a:gd name="connsiteY17-458" fmla="*/ 247187 h 1167396"/>
              <a:gd name="connsiteX18-459" fmla="*/ 472563 w 1620972"/>
              <a:gd name="connsiteY18-460" fmla="*/ 425412 h 1167396"/>
              <a:gd name="connsiteX19" fmla="*/ 614214 w 1620972"/>
              <a:gd name="connsiteY19" fmla="*/ 391921 h 1167396"/>
              <a:gd name="connsiteX0-461" fmla="*/ 614214 w 1620972"/>
              <a:gd name="connsiteY0-462" fmla="*/ 391921 h 1167396"/>
              <a:gd name="connsiteX1-463" fmla="*/ 550419 w 1620972"/>
              <a:gd name="connsiteY1-464" fmla="*/ 34536 h 1167396"/>
              <a:gd name="connsiteX2-465" fmla="*/ 748784 w 1620972"/>
              <a:gd name="connsiteY2-466" fmla="*/ 77910 h 1167396"/>
              <a:gd name="connsiteX3-467" fmla="*/ 864155 w 1620972"/>
              <a:gd name="connsiteY3-468" fmla="*/ 438573 h 1167396"/>
              <a:gd name="connsiteX4-469" fmla="*/ 1064374 w 1620972"/>
              <a:gd name="connsiteY4-470" fmla="*/ 223955 h 1167396"/>
              <a:gd name="connsiteX5-471" fmla="*/ 1381366 w 1620972"/>
              <a:gd name="connsiteY5-472" fmla="*/ 330843 h 1167396"/>
              <a:gd name="connsiteX6-473" fmla="*/ 1326595 w 1620972"/>
              <a:gd name="connsiteY6-474" fmla="*/ 587429 h 1167396"/>
              <a:gd name="connsiteX7-475" fmla="*/ 1613675 w 1620972"/>
              <a:gd name="connsiteY7-476" fmla="*/ 587429 h 1167396"/>
              <a:gd name="connsiteX8-477" fmla="*/ 1370375 w 1620972"/>
              <a:gd name="connsiteY8-478" fmla="*/ 810713 h 1167396"/>
              <a:gd name="connsiteX9-479" fmla="*/ 1035178 w 1620972"/>
              <a:gd name="connsiteY9-480" fmla="*/ 757691 h 1167396"/>
              <a:gd name="connsiteX10-481" fmla="*/ 1006350 w 1620972"/>
              <a:gd name="connsiteY10-482" fmla="*/ 1108940 h 1167396"/>
              <a:gd name="connsiteX11-483" fmla="*/ 763960 w 1620972"/>
              <a:gd name="connsiteY11-484" fmla="*/ 1108425 h 1167396"/>
              <a:gd name="connsiteX12-485" fmla="*/ 746840 w 1620972"/>
              <a:gd name="connsiteY12-486" fmla="*/ 802516 h 1167396"/>
              <a:gd name="connsiteX13-487" fmla="*/ 369665 w 1620972"/>
              <a:gd name="connsiteY13-488" fmla="*/ 1044629 h 1167396"/>
              <a:gd name="connsiteX14-489" fmla="*/ 379213 w 1620972"/>
              <a:gd name="connsiteY14-490" fmla="*/ 757550 h 1167396"/>
              <a:gd name="connsiteX15-491" fmla="*/ 333552 w 1620972"/>
              <a:gd name="connsiteY15-492" fmla="*/ 609069 h 1167396"/>
              <a:gd name="connsiteX16-493" fmla="*/ 29423 w 1620972"/>
              <a:gd name="connsiteY16-494" fmla="*/ 406676 h 1167396"/>
              <a:gd name="connsiteX17-495" fmla="*/ 157014 w 1620972"/>
              <a:gd name="connsiteY17-496" fmla="*/ 247187 h 1167396"/>
              <a:gd name="connsiteX18-497" fmla="*/ 472563 w 1620972"/>
              <a:gd name="connsiteY18-498" fmla="*/ 425412 h 1167396"/>
              <a:gd name="connsiteX19-499" fmla="*/ 614214 w 1620972"/>
              <a:gd name="connsiteY19-500" fmla="*/ 391921 h 1167396"/>
              <a:gd name="connsiteX0-501" fmla="*/ 614214 w 1620972"/>
              <a:gd name="connsiteY0-502" fmla="*/ 391921 h 1167396"/>
              <a:gd name="connsiteX1-503" fmla="*/ 550419 w 1620972"/>
              <a:gd name="connsiteY1-504" fmla="*/ 34536 h 1167396"/>
              <a:gd name="connsiteX2-505" fmla="*/ 748784 w 1620972"/>
              <a:gd name="connsiteY2-506" fmla="*/ 77910 h 1167396"/>
              <a:gd name="connsiteX3-507" fmla="*/ 864155 w 1620972"/>
              <a:gd name="connsiteY3-508" fmla="*/ 438573 h 1167396"/>
              <a:gd name="connsiteX4-509" fmla="*/ 1064374 w 1620972"/>
              <a:gd name="connsiteY4-510" fmla="*/ 223955 h 1167396"/>
              <a:gd name="connsiteX5-511" fmla="*/ 1381366 w 1620972"/>
              <a:gd name="connsiteY5-512" fmla="*/ 330843 h 1167396"/>
              <a:gd name="connsiteX6-513" fmla="*/ 1099137 w 1620972"/>
              <a:gd name="connsiteY6-514" fmla="*/ 493844 h 1167396"/>
              <a:gd name="connsiteX7-515" fmla="*/ 1326595 w 1620972"/>
              <a:gd name="connsiteY7-516" fmla="*/ 587429 h 1167396"/>
              <a:gd name="connsiteX8-517" fmla="*/ 1613675 w 1620972"/>
              <a:gd name="connsiteY8-518" fmla="*/ 587429 h 1167396"/>
              <a:gd name="connsiteX9-519" fmla="*/ 1370375 w 1620972"/>
              <a:gd name="connsiteY9-520" fmla="*/ 810713 h 1167396"/>
              <a:gd name="connsiteX10-521" fmla="*/ 1035178 w 1620972"/>
              <a:gd name="connsiteY10-522" fmla="*/ 757691 h 1167396"/>
              <a:gd name="connsiteX11-523" fmla="*/ 1006350 w 1620972"/>
              <a:gd name="connsiteY11-524" fmla="*/ 1108940 h 1167396"/>
              <a:gd name="connsiteX12-525" fmla="*/ 763960 w 1620972"/>
              <a:gd name="connsiteY12-526" fmla="*/ 1108425 h 1167396"/>
              <a:gd name="connsiteX13-527" fmla="*/ 746840 w 1620972"/>
              <a:gd name="connsiteY13-528" fmla="*/ 802516 h 1167396"/>
              <a:gd name="connsiteX14-529" fmla="*/ 369665 w 1620972"/>
              <a:gd name="connsiteY14-530" fmla="*/ 1044629 h 1167396"/>
              <a:gd name="connsiteX15-531" fmla="*/ 379213 w 1620972"/>
              <a:gd name="connsiteY15-532" fmla="*/ 757550 h 1167396"/>
              <a:gd name="connsiteX16-533" fmla="*/ 333552 w 1620972"/>
              <a:gd name="connsiteY16-534" fmla="*/ 609069 h 1167396"/>
              <a:gd name="connsiteX17-535" fmla="*/ 29423 w 1620972"/>
              <a:gd name="connsiteY17-536" fmla="*/ 406676 h 1167396"/>
              <a:gd name="connsiteX18-537" fmla="*/ 157014 w 1620972"/>
              <a:gd name="connsiteY18-538" fmla="*/ 247187 h 1167396"/>
              <a:gd name="connsiteX19-539" fmla="*/ 472563 w 1620972"/>
              <a:gd name="connsiteY19-540" fmla="*/ 425412 h 1167396"/>
              <a:gd name="connsiteX20" fmla="*/ 614214 w 1620972"/>
              <a:gd name="connsiteY20" fmla="*/ 391921 h 1167396"/>
              <a:gd name="connsiteX0-541" fmla="*/ 614214 w 1436064"/>
              <a:gd name="connsiteY0-542" fmla="*/ 391921 h 1167396"/>
              <a:gd name="connsiteX1-543" fmla="*/ 550419 w 1436064"/>
              <a:gd name="connsiteY1-544" fmla="*/ 34536 h 1167396"/>
              <a:gd name="connsiteX2-545" fmla="*/ 748784 w 1436064"/>
              <a:gd name="connsiteY2-546" fmla="*/ 77910 h 1167396"/>
              <a:gd name="connsiteX3-547" fmla="*/ 864155 w 1436064"/>
              <a:gd name="connsiteY3-548" fmla="*/ 438573 h 1167396"/>
              <a:gd name="connsiteX4-549" fmla="*/ 1064374 w 1436064"/>
              <a:gd name="connsiteY4-550" fmla="*/ 223955 h 1167396"/>
              <a:gd name="connsiteX5-551" fmla="*/ 1381366 w 1436064"/>
              <a:gd name="connsiteY5-552" fmla="*/ 330843 h 1167396"/>
              <a:gd name="connsiteX6-553" fmla="*/ 1099137 w 1436064"/>
              <a:gd name="connsiteY6-554" fmla="*/ 493844 h 1167396"/>
              <a:gd name="connsiteX7-555" fmla="*/ 1326595 w 1436064"/>
              <a:gd name="connsiteY7-556" fmla="*/ 587429 h 1167396"/>
              <a:gd name="connsiteX8-557" fmla="*/ 1428767 w 1436064"/>
              <a:gd name="connsiteY8-558" fmla="*/ 666119 h 1167396"/>
              <a:gd name="connsiteX9-559" fmla="*/ 1370375 w 1436064"/>
              <a:gd name="connsiteY9-560" fmla="*/ 810713 h 1167396"/>
              <a:gd name="connsiteX10-561" fmla="*/ 1035178 w 1436064"/>
              <a:gd name="connsiteY10-562" fmla="*/ 757691 h 1167396"/>
              <a:gd name="connsiteX11-563" fmla="*/ 1006350 w 1436064"/>
              <a:gd name="connsiteY11-564" fmla="*/ 1108940 h 1167396"/>
              <a:gd name="connsiteX12-565" fmla="*/ 763960 w 1436064"/>
              <a:gd name="connsiteY12-566" fmla="*/ 1108425 h 1167396"/>
              <a:gd name="connsiteX13-567" fmla="*/ 746840 w 1436064"/>
              <a:gd name="connsiteY13-568" fmla="*/ 802516 h 1167396"/>
              <a:gd name="connsiteX14-569" fmla="*/ 369665 w 1436064"/>
              <a:gd name="connsiteY14-570" fmla="*/ 1044629 h 1167396"/>
              <a:gd name="connsiteX15-571" fmla="*/ 379213 w 1436064"/>
              <a:gd name="connsiteY15-572" fmla="*/ 757550 h 1167396"/>
              <a:gd name="connsiteX16-573" fmla="*/ 333552 w 1436064"/>
              <a:gd name="connsiteY16-574" fmla="*/ 609069 h 1167396"/>
              <a:gd name="connsiteX17-575" fmla="*/ 29423 w 1436064"/>
              <a:gd name="connsiteY17-576" fmla="*/ 406676 h 1167396"/>
              <a:gd name="connsiteX18-577" fmla="*/ 157014 w 1436064"/>
              <a:gd name="connsiteY18-578" fmla="*/ 247187 h 1167396"/>
              <a:gd name="connsiteX19-579" fmla="*/ 472563 w 1436064"/>
              <a:gd name="connsiteY19-580" fmla="*/ 425412 h 1167396"/>
              <a:gd name="connsiteX20-581" fmla="*/ 614214 w 1436064"/>
              <a:gd name="connsiteY20-582" fmla="*/ 391921 h 1167396"/>
              <a:gd name="connsiteX0-583" fmla="*/ 614214 w 1436064"/>
              <a:gd name="connsiteY0-584" fmla="*/ 391921 h 1177646"/>
              <a:gd name="connsiteX1-585" fmla="*/ 550419 w 1436064"/>
              <a:gd name="connsiteY1-586" fmla="*/ 34536 h 1177646"/>
              <a:gd name="connsiteX2-587" fmla="*/ 748784 w 1436064"/>
              <a:gd name="connsiteY2-588" fmla="*/ 77910 h 1177646"/>
              <a:gd name="connsiteX3-589" fmla="*/ 864155 w 1436064"/>
              <a:gd name="connsiteY3-590" fmla="*/ 438573 h 1177646"/>
              <a:gd name="connsiteX4-591" fmla="*/ 1064374 w 1436064"/>
              <a:gd name="connsiteY4-592" fmla="*/ 223955 h 1177646"/>
              <a:gd name="connsiteX5-593" fmla="*/ 1381366 w 1436064"/>
              <a:gd name="connsiteY5-594" fmla="*/ 330843 h 1177646"/>
              <a:gd name="connsiteX6-595" fmla="*/ 1099137 w 1436064"/>
              <a:gd name="connsiteY6-596" fmla="*/ 493844 h 1177646"/>
              <a:gd name="connsiteX7-597" fmla="*/ 1326595 w 1436064"/>
              <a:gd name="connsiteY7-598" fmla="*/ 587429 h 1177646"/>
              <a:gd name="connsiteX8-599" fmla="*/ 1428767 w 1436064"/>
              <a:gd name="connsiteY8-600" fmla="*/ 666119 h 1177646"/>
              <a:gd name="connsiteX9-601" fmla="*/ 1370375 w 1436064"/>
              <a:gd name="connsiteY9-602" fmla="*/ 810713 h 1177646"/>
              <a:gd name="connsiteX10-603" fmla="*/ 1035178 w 1436064"/>
              <a:gd name="connsiteY10-604" fmla="*/ 757691 h 1177646"/>
              <a:gd name="connsiteX11-605" fmla="*/ 917473 w 1436064"/>
              <a:gd name="connsiteY11-606" fmla="*/ 696190 h 1177646"/>
              <a:gd name="connsiteX12-607" fmla="*/ 1006350 w 1436064"/>
              <a:gd name="connsiteY12-608" fmla="*/ 1108940 h 1177646"/>
              <a:gd name="connsiteX13-609" fmla="*/ 763960 w 1436064"/>
              <a:gd name="connsiteY13-610" fmla="*/ 1108425 h 1177646"/>
              <a:gd name="connsiteX14-611" fmla="*/ 746840 w 1436064"/>
              <a:gd name="connsiteY14-612" fmla="*/ 802516 h 1177646"/>
              <a:gd name="connsiteX15-613" fmla="*/ 369665 w 1436064"/>
              <a:gd name="connsiteY15-614" fmla="*/ 1044629 h 1177646"/>
              <a:gd name="connsiteX16-615" fmla="*/ 379213 w 1436064"/>
              <a:gd name="connsiteY16-616" fmla="*/ 757550 h 1177646"/>
              <a:gd name="connsiteX17-617" fmla="*/ 333552 w 1436064"/>
              <a:gd name="connsiteY17-618" fmla="*/ 609069 h 1177646"/>
              <a:gd name="connsiteX18-619" fmla="*/ 29423 w 1436064"/>
              <a:gd name="connsiteY18-620" fmla="*/ 406676 h 1177646"/>
              <a:gd name="connsiteX19-621" fmla="*/ 157014 w 1436064"/>
              <a:gd name="connsiteY19-622" fmla="*/ 247187 h 1177646"/>
              <a:gd name="connsiteX20-623" fmla="*/ 472563 w 1436064"/>
              <a:gd name="connsiteY20-624" fmla="*/ 425412 h 1177646"/>
              <a:gd name="connsiteX21" fmla="*/ 614214 w 1436064"/>
              <a:gd name="connsiteY21" fmla="*/ 391921 h 1177646"/>
              <a:gd name="connsiteX0-625" fmla="*/ 614214 w 1436064"/>
              <a:gd name="connsiteY0-626" fmla="*/ 391921 h 1177646"/>
              <a:gd name="connsiteX1-627" fmla="*/ 550419 w 1436064"/>
              <a:gd name="connsiteY1-628" fmla="*/ 34536 h 1177646"/>
              <a:gd name="connsiteX2-629" fmla="*/ 748784 w 1436064"/>
              <a:gd name="connsiteY2-630" fmla="*/ 77910 h 1177646"/>
              <a:gd name="connsiteX3-631" fmla="*/ 864155 w 1436064"/>
              <a:gd name="connsiteY3-632" fmla="*/ 438573 h 1177646"/>
              <a:gd name="connsiteX4-633" fmla="*/ 1064374 w 1436064"/>
              <a:gd name="connsiteY4-634" fmla="*/ 223955 h 1177646"/>
              <a:gd name="connsiteX5-635" fmla="*/ 1381366 w 1436064"/>
              <a:gd name="connsiteY5-636" fmla="*/ 330843 h 1177646"/>
              <a:gd name="connsiteX6-637" fmla="*/ 1099137 w 1436064"/>
              <a:gd name="connsiteY6-638" fmla="*/ 493844 h 1177646"/>
              <a:gd name="connsiteX7-639" fmla="*/ 1326595 w 1436064"/>
              <a:gd name="connsiteY7-640" fmla="*/ 587429 h 1177646"/>
              <a:gd name="connsiteX8-641" fmla="*/ 1428767 w 1436064"/>
              <a:gd name="connsiteY8-642" fmla="*/ 666119 h 1177646"/>
              <a:gd name="connsiteX9-643" fmla="*/ 1370375 w 1436064"/>
              <a:gd name="connsiteY9-644" fmla="*/ 810713 h 1177646"/>
              <a:gd name="connsiteX10-645" fmla="*/ 1035178 w 1436064"/>
              <a:gd name="connsiteY10-646" fmla="*/ 648087 h 1177646"/>
              <a:gd name="connsiteX11-647" fmla="*/ 917473 w 1436064"/>
              <a:gd name="connsiteY11-648" fmla="*/ 696190 h 1177646"/>
              <a:gd name="connsiteX12-649" fmla="*/ 1006350 w 1436064"/>
              <a:gd name="connsiteY12-650" fmla="*/ 1108940 h 1177646"/>
              <a:gd name="connsiteX13-651" fmla="*/ 763960 w 1436064"/>
              <a:gd name="connsiteY13-652" fmla="*/ 1108425 h 1177646"/>
              <a:gd name="connsiteX14-653" fmla="*/ 746840 w 1436064"/>
              <a:gd name="connsiteY14-654" fmla="*/ 802516 h 1177646"/>
              <a:gd name="connsiteX15-655" fmla="*/ 369665 w 1436064"/>
              <a:gd name="connsiteY15-656" fmla="*/ 1044629 h 1177646"/>
              <a:gd name="connsiteX16-657" fmla="*/ 379213 w 1436064"/>
              <a:gd name="connsiteY16-658" fmla="*/ 757550 h 1177646"/>
              <a:gd name="connsiteX17-659" fmla="*/ 333552 w 1436064"/>
              <a:gd name="connsiteY17-660" fmla="*/ 609069 h 1177646"/>
              <a:gd name="connsiteX18-661" fmla="*/ 29423 w 1436064"/>
              <a:gd name="connsiteY18-662" fmla="*/ 406676 h 1177646"/>
              <a:gd name="connsiteX19-663" fmla="*/ 157014 w 1436064"/>
              <a:gd name="connsiteY19-664" fmla="*/ 247187 h 1177646"/>
              <a:gd name="connsiteX20-665" fmla="*/ 472563 w 1436064"/>
              <a:gd name="connsiteY20-666" fmla="*/ 425412 h 1177646"/>
              <a:gd name="connsiteX21-667" fmla="*/ 614214 w 1436064"/>
              <a:gd name="connsiteY21-668" fmla="*/ 391921 h 1177646"/>
              <a:gd name="connsiteX0-669" fmla="*/ 472563 w 1436064"/>
              <a:gd name="connsiteY0-670" fmla="*/ 448793 h 1201027"/>
              <a:gd name="connsiteX1-671" fmla="*/ 550419 w 1436064"/>
              <a:gd name="connsiteY1-672" fmla="*/ 57917 h 1201027"/>
              <a:gd name="connsiteX2-673" fmla="*/ 748784 w 1436064"/>
              <a:gd name="connsiteY2-674" fmla="*/ 101291 h 1201027"/>
              <a:gd name="connsiteX3-675" fmla="*/ 864155 w 1436064"/>
              <a:gd name="connsiteY3-676" fmla="*/ 461954 h 1201027"/>
              <a:gd name="connsiteX4-677" fmla="*/ 1064374 w 1436064"/>
              <a:gd name="connsiteY4-678" fmla="*/ 247336 h 1201027"/>
              <a:gd name="connsiteX5-679" fmla="*/ 1381366 w 1436064"/>
              <a:gd name="connsiteY5-680" fmla="*/ 354224 h 1201027"/>
              <a:gd name="connsiteX6-681" fmla="*/ 1099137 w 1436064"/>
              <a:gd name="connsiteY6-682" fmla="*/ 517225 h 1201027"/>
              <a:gd name="connsiteX7-683" fmla="*/ 1326595 w 1436064"/>
              <a:gd name="connsiteY7-684" fmla="*/ 610810 h 1201027"/>
              <a:gd name="connsiteX8-685" fmla="*/ 1428767 w 1436064"/>
              <a:gd name="connsiteY8-686" fmla="*/ 689500 h 1201027"/>
              <a:gd name="connsiteX9-687" fmla="*/ 1370375 w 1436064"/>
              <a:gd name="connsiteY9-688" fmla="*/ 834094 h 1201027"/>
              <a:gd name="connsiteX10-689" fmla="*/ 1035178 w 1436064"/>
              <a:gd name="connsiteY10-690" fmla="*/ 671468 h 1201027"/>
              <a:gd name="connsiteX11-691" fmla="*/ 917473 w 1436064"/>
              <a:gd name="connsiteY11-692" fmla="*/ 719571 h 1201027"/>
              <a:gd name="connsiteX12-693" fmla="*/ 1006350 w 1436064"/>
              <a:gd name="connsiteY12-694" fmla="*/ 1132321 h 1201027"/>
              <a:gd name="connsiteX13-695" fmla="*/ 763960 w 1436064"/>
              <a:gd name="connsiteY13-696" fmla="*/ 1131806 h 1201027"/>
              <a:gd name="connsiteX14-697" fmla="*/ 746840 w 1436064"/>
              <a:gd name="connsiteY14-698" fmla="*/ 825897 h 1201027"/>
              <a:gd name="connsiteX15-699" fmla="*/ 369665 w 1436064"/>
              <a:gd name="connsiteY15-700" fmla="*/ 1068010 h 1201027"/>
              <a:gd name="connsiteX16-701" fmla="*/ 379213 w 1436064"/>
              <a:gd name="connsiteY16-702" fmla="*/ 780931 h 1201027"/>
              <a:gd name="connsiteX17-703" fmla="*/ 333552 w 1436064"/>
              <a:gd name="connsiteY17-704" fmla="*/ 632450 h 1201027"/>
              <a:gd name="connsiteX18-705" fmla="*/ 29423 w 1436064"/>
              <a:gd name="connsiteY18-706" fmla="*/ 430057 h 1201027"/>
              <a:gd name="connsiteX19-707" fmla="*/ 157014 w 1436064"/>
              <a:gd name="connsiteY19-708" fmla="*/ 270568 h 1201027"/>
              <a:gd name="connsiteX20-709" fmla="*/ 472563 w 1436064"/>
              <a:gd name="connsiteY20-710" fmla="*/ 448793 h 1201027"/>
              <a:gd name="connsiteX0-711" fmla="*/ 472563 w 1436064"/>
              <a:gd name="connsiteY0-712" fmla="*/ 409448 h 1195406"/>
              <a:gd name="connsiteX1-713" fmla="*/ 550419 w 1436064"/>
              <a:gd name="connsiteY1-714" fmla="*/ 52296 h 1195406"/>
              <a:gd name="connsiteX2-715" fmla="*/ 748784 w 1436064"/>
              <a:gd name="connsiteY2-716" fmla="*/ 95670 h 1195406"/>
              <a:gd name="connsiteX3-717" fmla="*/ 864155 w 1436064"/>
              <a:gd name="connsiteY3-718" fmla="*/ 456333 h 1195406"/>
              <a:gd name="connsiteX4-719" fmla="*/ 1064374 w 1436064"/>
              <a:gd name="connsiteY4-720" fmla="*/ 241715 h 1195406"/>
              <a:gd name="connsiteX5-721" fmla="*/ 1381366 w 1436064"/>
              <a:gd name="connsiteY5-722" fmla="*/ 348603 h 1195406"/>
              <a:gd name="connsiteX6-723" fmla="*/ 1099137 w 1436064"/>
              <a:gd name="connsiteY6-724" fmla="*/ 511604 h 1195406"/>
              <a:gd name="connsiteX7-725" fmla="*/ 1326595 w 1436064"/>
              <a:gd name="connsiteY7-726" fmla="*/ 605189 h 1195406"/>
              <a:gd name="connsiteX8-727" fmla="*/ 1428767 w 1436064"/>
              <a:gd name="connsiteY8-728" fmla="*/ 683879 h 1195406"/>
              <a:gd name="connsiteX9-729" fmla="*/ 1370375 w 1436064"/>
              <a:gd name="connsiteY9-730" fmla="*/ 828473 h 1195406"/>
              <a:gd name="connsiteX10-731" fmla="*/ 1035178 w 1436064"/>
              <a:gd name="connsiteY10-732" fmla="*/ 665847 h 1195406"/>
              <a:gd name="connsiteX11-733" fmla="*/ 917473 w 1436064"/>
              <a:gd name="connsiteY11-734" fmla="*/ 713950 h 1195406"/>
              <a:gd name="connsiteX12-735" fmla="*/ 1006350 w 1436064"/>
              <a:gd name="connsiteY12-736" fmla="*/ 1126700 h 1195406"/>
              <a:gd name="connsiteX13-737" fmla="*/ 763960 w 1436064"/>
              <a:gd name="connsiteY13-738" fmla="*/ 1126185 h 1195406"/>
              <a:gd name="connsiteX14-739" fmla="*/ 746840 w 1436064"/>
              <a:gd name="connsiteY14-740" fmla="*/ 820276 h 1195406"/>
              <a:gd name="connsiteX15-741" fmla="*/ 369665 w 1436064"/>
              <a:gd name="connsiteY15-742" fmla="*/ 1062389 h 1195406"/>
              <a:gd name="connsiteX16-743" fmla="*/ 379213 w 1436064"/>
              <a:gd name="connsiteY16-744" fmla="*/ 775310 h 1195406"/>
              <a:gd name="connsiteX17-745" fmla="*/ 333552 w 1436064"/>
              <a:gd name="connsiteY17-746" fmla="*/ 626829 h 1195406"/>
              <a:gd name="connsiteX18-747" fmla="*/ 29423 w 1436064"/>
              <a:gd name="connsiteY18-748" fmla="*/ 424436 h 1195406"/>
              <a:gd name="connsiteX19-749" fmla="*/ 157014 w 1436064"/>
              <a:gd name="connsiteY19-750" fmla="*/ 264947 h 1195406"/>
              <a:gd name="connsiteX20-751" fmla="*/ 472563 w 1436064"/>
              <a:gd name="connsiteY20-752" fmla="*/ 409448 h 11954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205" y="connsiteY17-206"/>
              </a:cxn>
              <a:cxn ang="0">
                <a:pos x="connsiteX18-459" y="connsiteY18-460"/>
              </a:cxn>
              <a:cxn ang="0">
                <a:pos x="connsiteX19-499" y="connsiteY19-500"/>
              </a:cxn>
              <a:cxn ang="0">
                <a:pos x="connsiteX20-581" y="connsiteY20-582"/>
              </a:cxn>
            </a:cxnLst>
            <a:rect l="l" t="t" r="r" b="b"/>
            <a:pathLst>
              <a:path w="1436064" h="1195406">
                <a:moveTo>
                  <a:pt x="472563" y="409448"/>
                </a:moveTo>
                <a:cubicBezTo>
                  <a:pt x="538130" y="374006"/>
                  <a:pt x="504382" y="104592"/>
                  <a:pt x="550419" y="52296"/>
                </a:cubicBezTo>
                <a:cubicBezTo>
                  <a:pt x="596456" y="0"/>
                  <a:pt x="696495" y="28331"/>
                  <a:pt x="748784" y="95670"/>
                </a:cubicBezTo>
                <a:cubicBezTo>
                  <a:pt x="801073" y="163009"/>
                  <a:pt x="811557" y="431992"/>
                  <a:pt x="864155" y="456333"/>
                </a:cubicBezTo>
                <a:cubicBezTo>
                  <a:pt x="916753" y="480674"/>
                  <a:pt x="978172" y="259670"/>
                  <a:pt x="1064374" y="241715"/>
                </a:cubicBezTo>
                <a:cubicBezTo>
                  <a:pt x="1150576" y="223760"/>
                  <a:pt x="1375572" y="303622"/>
                  <a:pt x="1381366" y="348603"/>
                </a:cubicBezTo>
                <a:cubicBezTo>
                  <a:pt x="1387160" y="393584"/>
                  <a:pt x="1108265" y="468840"/>
                  <a:pt x="1099137" y="511604"/>
                </a:cubicBezTo>
                <a:cubicBezTo>
                  <a:pt x="1090009" y="554368"/>
                  <a:pt x="1271657" y="576477"/>
                  <a:pt x="1326595" y="605189"/>
                </a:cubicBezTo>
                <a:cubicBezTo>
                  <a:pt x="1381533" y="633901"/>
                  <a:pt x="1421470" y="646665"/>
                  <a:pt x="1428767" y="683879"/>
                </a:cubicBezTo>
                <a:cubicBezTo>
                  <a:pt x="1436064" y="721093"/>
                  <a:pt x="1435973" y="831478"/>
                  <a:pt x="1370375" y="828473"/>
                </a:cubicBezTo>
                <a:cubicBezTo>
                  <a:pt x="1304777" y="825468"/>
                  <a:pt x="1110662" y="684934"/>
                  <a:pt x="1035178" y="665847"/>
                </a:cubicBezTo>
                <a:cubicBezTo>
                  <a:pt x="959694" y="646760"/>
                  <a:pt x="922278" y="637141"/>
                  <a:pt x="917473" y="713950"/>
                </a:cubicBezTo>
                <a:cubicBezTo>
                  <a:pt x="912668" y="790759"/>
                  <a:pt x="1031935" y="1057994"/>
                  <a:pt x="1006350" y="1126700"/>
                </a:cubicBezTo>
                <a:cubicBezTo>
                  <a:pt x="980765" y="1195406"/>
                  <a:pt x="807212" y="1177256"/>
                  <a:pt x="763960" y="1126185"/>
                </a:cubicBezTo>
                <a:cubicBezTo>
                  <a:pt x="720708" y="1075114"/>
                  <a:pt x="812556" y="830909"/>
                  <a:pt x="746840" y="820276"/>
                </a:cubicBezTo>
                <a:cubicBezTo>
                  <a:pt x="681124" y="809643"/>
                  <a:pt x="430936" y="1069883"/>
                  <a:pt x="369665" y="1062389"/>
                </a:cubicBezTo>
                <a:cubicBezTo>
                  <a:pt x="308394" y="1054895"/>
                  <a:pt x="385232" y="847903"/>
                  <a:pt x="379213" y="775310"/>
                </a:cubicBezTo>
                <a:cubicBezTo>
                  <a:pt x="373194" y="702717"/>
                  <a:pt x="391850" y="685308"/>
                  <a:pt x="333552" y="626829"/>
                </a:cubicBezTo>
                <a:cubicBezTo>
                  <a:pt x="275254" y="568350"/>
                  <a:pt x="58846" y="484750"/>
                  <a:pt x="29423" y="424436"/>
                </a:cubicBezTo>
                <a:cubicBezTo>
                  <a:pt x="0" y="364122"/>
                  <a:pt x="83157" y="267445"/>
                  <a:pt x="157014" y="264947"/>
                </a:cubicBezTo>
                <a:cubicBezTo>
                  <a:pt x="230871" y="262449"/>
                  <a:pt x="406996" y="444890"/>
                  <a:pt x="472563" y="40944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 bwMode="auto">
          <a:xfrm rot="6982674">
            <a:off x="4021138" y="895350"/>
            <a:ext cx="1039812" cy="998538"/>
          </a:xfrm>
          <a:custGeom>
            <a:avLst/>
            <a:gdLst>
              <a:gd name="connsiteX0" fmla="*/ 632637 w 1685261"/>
              <a:gd name="connsiteY0" fmla="*/ 552893 h 1275907"/>
              <a:gd name="connsiteX1" fmla="*/ 568842 w 1685261"/>
              <a:gd name="connsiteY1" fmla="*/ 21265 h 1275907"/>
              <a:gd name="connsiteX2" fmla="*/ 1132367 w 1685261"/>
              <a:gd name="connsiteY2" fmla="*/ 425302 h 1275907"/>
              <a:gd name="connsiteX3" fmla="*/ 1313121 w 1685261"/>
              <a:gd name="connsiteY3" fmla="*/ 148856 h 1275907"/>
              <a:gd name="connsiteX4" fmla="*/ 1345018 w 1685261"/>
              <a:gd name="connsiteY4" fmla="*/ 574158 h 1275907"/>
              <a:gd name="connsiteX5" fmla="*/ 1632098 w 1685261"/>
              <a:gd name="connsiteY5" fmla="*/ 574158 h 1275907"/>
              <a:gd name="connsiteX6" fmla="*/ 1632098 w 1685261"/>
              <a:gd name="connsiteY6" fmla="*/ 797442 h 1275907"/>
              <a:gd name="connsiteX7" fmla="*/ 1313121 w 1685261"/>
              <a:gd name="connsiteY7" fmla="*/ 839972 h 1275907"/>
              <a:gd name="connsiteX8" fmla="*/ 1164265 w 1685261"/>
              <a:gd name="connsiteY8" fmla="*/ 1233377 h 1275907"/>
              <a:gd name="connsiteX9" fmla="*/ 983511 w 1685261"/>
              <a:gd name="connsiteY9" fmla="*/ 1095154 h 1275907"/>
              <a:gd name="connsiteX10" fmla="*/ 972879 w 1685261"/>
              <a:gd name="connsiteY10" fmla="*/ 744279 h 1275907"/>
              <a:gd name="connsiteX11" fmla="*/ 388088 w 1685261"/>
              <a:gd name="connsiteY11" fmla="*/ 1031358 h 1275907"/>
              <a:gd name="connsiteX12" fmla="*/ 462516 w 1685261"/>
              <a:gd name="connsiteY12" fmla="*/ 744279 h 1275907"/>
              <a:gd name="connsiteX13" fmla="*/ 47846 w 1685261"/>
              <a:gd name="connsiteY13" fmla="*/ 393405 h 1275907"/>
              <a:gd name="connsiteX14" fmla="*/ 175437 w 1685261"/>
              <a:gd name="connsiteY14" fmla="*/ 233916 h 1275907"/>
              <a:gd name="connsiteX15" fmla="*/ 568842 w 1685261"/>
              <a:gd name="connsiteY15" fmla="*/ 606056 h 1275907"/>
              <a:gd name="connsiteX16" fmla="*/ 632637 w 1685261"/>
              <a:gd name="connsiteY16" fmla="*/ 552893 h 1275907"/>
              <a:gd name="connsiteX0-1" fmla="*/ 632637 w 1685261"/>
              <a:gd name="connsiteY0-2" fmla="*/ 365160 h 1262417"/>
              <a:gd name="connsiteX1-3" fmla="*/ 568842 w 1685261"/>
              <a:gd name="connsiteY1-4" fmla="*/ 7775 h 1262417"/>
              <a:gd name="connsiteX2-5" fmla="*/ 1132367 w 1685261"/>
              <a:gd name="connsiteY2-6" fmla="*/ 411812 h 1262417"/>
              <a:gd name="connsiteX3-7" fmla="*/ 1313121 w 1685261"/>
              <a:gd name="connsiteY3-8" fmla="*/ 135366 h 1262417"/>
              <a:gd name="connsiteX4-9" fmla="*/ 1345018 w 1685261"/>
              <a:gd name="connsiteY4-10" fmla="*/ 560668 h 1262417"/>
              <a:gd name="connsiteX5-11" fmla="*/ 1632098 w 1685261"/>
              <a:gd name="connsiteY5-12" fmla="*/ 560668 h 1262417"/>
              <a:gd name="connsiteX6-13" fmla="*/ 1632098 w 1685261"/>
              <a:gd name="connsiteY6-14" fmla="*/ 783952 h 1262417"/>
              <a:gd name="connsiteX7-15" fmla="*/ 1313121 w 1685261"/>
              <a:gd name="connsiteY7-16" fmla="*/ 826482 h 1262417"/>
              <a:gd name="connsiteX8-17" fmla="*/ 1164265 w 1685261"/>
              <a:gd name="connsiteY8-18" fmla="*/ 1219887 h 1262417"/>
              <a:gd name="connsiteX9-19" fmla="*/ 983511 w 1685261"/>
              <a:gd name="connsiteY9-20" fmla="*/ 1081664 h 1262417"/>
              <a:gd name="connsiteX10-21" fmla="*/ 972879 w 1685261"/>
              <a:gd name="connsiteY10-22" fmla="*/ 730789 h 1262417"/>
              <a:gd name="connsiteX11-23" fmla="*/ 388088 w 1685261"/>
              <a:gd name="connsiteY11-24" fmla="*/ 1017868 h 1262417"/>
              <a:gd name="connsiteX12-25" fmla="*/ 462516 w 1685261"/>
              <a:gd name="connsiteY12-26" fmla="*/ 730789 h 1262417"/>
              <a:gd name="connsiteX13-27" fmla="*/ 47846 w 1685261"/>
              <a:gd name="connsiteY13-28" fmla="*/ 379915 h 1262417"/>
              <a:gd name="connsiteX14-29" fmla="*/ 175437 w 1685261"/>
              <a:gd name="connsiteY14-30" fmla="*/ 220426 h 1262417"/>
              <a:gd name="connsiteX15-31" fmla="*/ 568842 w 1685261"/>
              <a:gd name="connsiteY15-32" fmla="*/ 592566 h 1262417"/>
              <a:gd name="connsiteX16-33" fmla="*/ 632637 w 1685261"/>
              <a:gd name="connsiteY16-34" fmla="*/ 365160 h 1262417"/>
              <a:gd name="connsiteX0-35" fmla="*/ 632637 w 1685261"/>
              <a:gd name="connsiteY0-36" fmla="*/ 365160 h 1262417"/>
              <a:gd name="connsiteX1-37" fmla="*/ 568842 w 1685261"/>
              <a:gd name="connsiteY1-38" fmla="*/ 7775 h 1262417"/>
              <a:gd name="connsiteX2-39" fmla="*/ 1132367 w 1685261"/>
              <a:gd name="connsiteY2-40" fmla="*/ 411812 h 1262417"/>
              <a:gd name="connsiteX3-41" fmla="*/ 1313121 w 1685261"/>
              <a:gd name="connsiteY3-42" fmla="*/ 135366 h 1262417"/>
              <a:gd name="connsiteX4-43" fmla="*/ 1345018 w 1685261"/>
              <a:gd name="connsiteY4-44" fmla="*/ 560668 h 1262417"/>
              <a:gd name="connsiteX5-45" fmla="*/ 1632098 w 1685261"/>
              <a:gd name="connsiteY5-46" fmla="*/ 560668 h 1262417"/>
              <a:gd name="connsiteX6-47" fmla="*/ 1632098 w 1685261"/>
              <a:gd name="connsiteY6-48" fmla="*/ 783952 h 1262417"/>
              <a:gd name="connsiteX7-49" fmla="*/ 1313121 w 1685261"/>
              <a:gd name="connsiteY7-50" fmla="*/ 826482 h 1262417"/>
              <a:gd name="connsiteX8-51" fmla="*/ 1164265 w 1685261"/>
              <a:gd name="connsiteY8-52" fmla="*/ 1219887 h 1262417"/>
              <a:gd name="connsiteX9-53" fmla="*/ 983511 w 1685261"/>
              <a:gd name="connsiteY9-54" fmla="*/ 1081664 h 1262417"/>
              <a:gd name="connsiteX10-55" fmla="*/ 972879 w 1685261"/>
              <a:gd name="connsiteY10-56" fmla="*/ 730789 h 1262417"/>
              <a:gd name="connsiteX11-57" fmla="*/ 388088 w 1685261"/>
              <a:gd name="connsiteY11-58" fmla="*/ 1017868 h 1262417"/>
              <a:gd name="connsiteX12-59" fmla="*/ 462516 w 1685261"/>
              <a:gd name="connsiteY12-60" fmla="*/ 730789 h 1262417"/>
              <a:gd name="connsiteX13-61" fmla="*/ 47846 w 1685261"/>
              <a:gd name="connsiteY13-62" fmla="*/ 379915 h 1262417"/>
              <a:gd name="connsiteX14-63" fmla="*/ 175437 w 1685261"/>
              <a:gd name="connsiteY14-64" fmla="*/ 220426 h 1262417"/>
              <a:gd name="connsiteX15-65" fmla="*/ 568842 w 1685261"/>
              <a:gd name="connsiteY15-66" fmla="*/ 592566 h 1262417"/>
              <a:gd name="connsiteX16-67" fmla="*/ 632637 w 1685261"/>
              <a:gd name="connsiteY16-68" fmla="*/ 365160 h 1262417"/>
              <a:gd name="connsiteX0-69" fmla="*/ 632637 w 1685261"/>
              <a:gd name="connsiteY0-70" fmla="*/ 365160 h 1262417"/>
              <a:gd name="connsiteX1-71" fmla="*/ 568842 w 1685261"/>
              <a:gd name="connsiteY1-72" fmla="*/ 7775 h 1262417"/>
              <a:gd name="connsiteX2-73" fmla="*/ 1132367 w 1685261"/>
              <a:gd name="connsiteY2-74" fmla="*/ 411812 h 1262417"/>
              <a:gd name="connsiteX3-75" fmla="*/ 1313121 w 1685261"/>
              <a:gd name="connsiteY3-76" fmla="*/ 135366 h 1262417"/>
              <a:gd name="connsiteX4-77" fmla="*/ 1345018 w 1685261"/>
              <a:gd name="connsiteY4-78" fmla="*/ 560668 h 1262417"/>
              <a:gd name="connsiteX5-79" fmla="*/ 1632098 w 1685261"/>
              <a:gd name="connsiteY5-80" fmla="*/ 560668 h 1262417"/>
              <a:gd name="connsiteX6-81" fmla="*/ 1632098 w 1685261"/>
              <a:gd name="connsiteY6-82" fmla="*/ 783952 h 1262417"/>
              <a:gd name="connsiteX7-83" fmla="*/ 1313121 w 1685261"/>
              <a:gd name="connsiteY7-84" fmla="*/ 826482 h 1262417"/>
              <a:gd name="connsiteX8-85" fmla="*/ 1164265 w 1685261"/>
              <a:gd name="connsiteY8-86" fmla="*/ 1219887 h 1262417"/>
              <a:gd name="connsiteX9-87" fmla="*/ 983511 w 1685261"/>
              <a:gd name="connsiteY9-88" fmla="*/ 1081664 h 1262417"/>
              <a:gd name="connsiteX10-89" fmla="*/ 972879 w 1685261"/>
              <a:gd name="connsiteY10-90" fmla="*/ 730789 h 1262417"/>
              <a:gd name="connsiteX11-91" fmla="*/ 388088 w 1685261"/>
              <a:gd name="connsiteY11-92" fmla="*/ 1017868 h 1262417"/>
              <a:gd name="connsiteX12-93" fmla="*/ 462516 w 1685261"/>
              <a:gd name="connsiteY12-94" fmla="*/ 730789 h 1262417"/>
              <a:gd name="connsiteX13-95" fmla="*/ 47846 w 1685261"/>
              <a:gd name="connsiteY13-96" fmla="*/ 379915 h 1262417"/>
              <a:gd name="connsiteX14-97" fmla="*/ 175437 w 1685261"/>
              <a:gd name="connsiteY14-98" fmla="*/ 220426 h 1262417"/>
              <a:gd name="connsiteX15-99" fmla="*/ 490986 w 1685261"/>
              <a:gd name="connsiteY15-100" fmla="*/ 398651 h 1262417"/>
              <a:gd name="connsiteX16-101" fmla="*/ 632637 w 1685261"/>
              <a:gd name="connsiteY16-102" fmla="*/ 365160 h 1262417"/>
              <a:gd name="connsiteX0-103" fmla="*/ 632637 w 1685261"/>
              <a:gd name="connsiteY0-104" fmla="*/ 365160 h 1262417"/>
              <a:gd name="connsiteX1-105" fmla="*/ 568842 w 1685261"/>
              <a:gd name="connsiteY1-106" fmla="*/ 7775 h 1262417"/>
              <a:gd name="connsiteX2-107" fmla="*/ 1132367 w 1685261"/>
              <a:gd name="connsiteY2-108" fmla="*/ 411812 h 1262417"/>
              <a:gd name="connsiteX3-109" fmla="*/ 1313121 w 1685261"/>
              <a:gd name="connsiteY3-110" fmla="*/ 135366 h 1262417"/>
              <a:gd name="connsiteX4-111" fmla="*/ 1345018 w 1685261"/>
              <a:gd name="connsiteY4-112" fmla="*/ 560668 h 1262417"/>
              <a:gd name="connsiteX5-113" fmla="*/ 1632098 w 1685261"/>
              <a:gd name="connsiteY5-114" fmla="*/ 560668 h 1262417"/>
              <a:gd name="connsiteX6-115" fmla="*/ 1632098 w 1685261"/>
              <a:gd name="connsiteY6-116" fmla="*/ 783952 h 1262417"/>
              <a:gd name="connsiteX7-117" fmla="*/ 1313121 w 1685261"/>
              <a:gd name="connsiteY7-118" fmla="*/ 826482 h 1262417"/>
              <a:gd name="connsiteX8-119" fmla="*/ 1164265 w 1685261"/>
              <a:gd name="connsiteY8-120" fmla="*/ 1219887 h 1262417"/>
              <a:gd name="connsiteX9-121" fmla="*/ 983511 w 1685261"/>
              <a:gd name="connsiteY9-122" fmla="*/ 1081664 h 1262417"/>
              <a:gd name="connsiteX10-123" fmla="*/ 765263 w 1685261"/>
              <a:gd name="connsiteY10-124" fmla="*/ 775755 h 1262417"/>
              <a:gd name="connsiteX11-125" fmla="*/ 388088 w 1685261"/>
              <a:gd name="connsiteY11-126" fmla="*/ 1017868 h 1262417"/>
              <a:gd name="connsiteX12-127" fmla="*/ 462516 w 1685261"/>
              <a:gd name="connsiteY12-128" fmla="*/ 730789 h 1262417"/>
              <a:gd name="connsiteX13-129" fmla="*/ 47846 w 1685261"/>
              <a:gd name="connsiteY13-130" fmla="*/ 379915 h 1262417"/>
              <a:gd name="connsiteX14-131" fmla="*/ 175437 w 1685261"/>
              <a:gd name="connsiteY14-132" fmla="*/ 220426 h 1262417"/>
              <a:gd name="connsiteX15-133" fmla="*/ 490986 w 1685261"/>
              <a:gd name="connsiteY15-134" fmla="*/ 398651 h 1262417"/>
              <a:gd name="connsiteX16-135" fmla="*/ 632637 w 1685261"/>
              <a:gd name="connsiteY16-136" fmla="*/ 365160 h 1262417"/>
              <a:gd name="connsiteX0-137" fmla="*/ 614214 w 1666838"/>
              <a:gd name="connsiteY0-138" fmla="*/ 365160 h 1262417"/>
              <a:gd name="connsiteX1-139" fmla="*/ 550419 w 1666838"/>
              <a:gd name="connsiteY1-140" fmla="*/ 7775 h 1262417"/>
              <a:gd name="connsiteX2-141" fmla="*/ 1113944 w 1666838"/>
              <a:gd name="connsiteY2-142" fmla="*/ 411812 h 1262417"/>
              <a:gd name="connsiteX3-143" fmla="*/ 1294698 w 1666838"/>
              <a:gd name="connsiteY3-144" fmla="*/ 135366 h 1262417"/>
              <a:gd name="connsiteX4-145" fmla="*/ 1326595 w 1666838"/>
              <a:gd name="connsiteY4-146" fmla="*/ 560668 h 1262417"/>
              <a:gd name="connsiteX5-147" fmla="*/ 1613675 w 1666838"/>
              <a:gd name="connsiteY5-148" fmla="*/ 560668 h 1262417"/>
              <a:gd name="connsiteX6-149" fmla="*/ 1613675 w 1666838"/>
              <a:gd name="connsiteY6-150" fmla="*/ 783952 h 1262417"/>
              <a:gd name="connsiteX7-151" fmla="*/ 1294698 w 1666838"/>
              <a:gd name="connsiteY7-152" fmla="*/ 826482 h 1262417"/>
              <a:gd name="connsiteX8-153" fmla="*/ 1145842 w 1666838"/>
              <a:gd name="connsiteY8-154" fmla="*/ 1219887 h 1262417"/>
              <a:gd name="connsiteX9-155" fmla="*/ 965088 w 1666838"/>
              <a:gd name="connsiteY9-156" fmla="*/ 1081664 h 1262417"/>
              <a:gd name="connsiteX10-157" fmla="*/ 746840 w 1666838"/>
              <a:gd name="connsiteY10-158" fmla="*/ 775755 h 1262417"/>
              <a:gd name="connsiteX11-159" fmla="*/ 369665 w 1666838"/>
              <a:gd name="connsiteY11-160" fmla="*/ 1017868 h 1262417"/>
              <a:gd name="connsiteX12-161" fmla="*/ 444093 w 1666838"/>
              <a:gd name="connsiteY12-162" fmla="*/ 730789 h 1262417"/>
              <a:gd name="connsiteX13-163" fmla="*/ 333552 w 1666838"/>
              <a:gd name="connsiteY13-164" fmla="*/ 582308 h 1262417"/>
              <a:gd name="connsiteX14-165" fmla="*/ 29423 w 1666838"/>
              <a:gd name="connsiteY14-166" fmla="*/ 379915 h 1262417"/>
              <a:gd name="connsiteX15-167" fmla="*/ 157014 w 1666838"/>
              <a:gd name="connsiteY15-168" fmla="*/ 220426 h 1262417"/>
              <a:gd name="connsiteX16-169" fmla="*/ 472563 w 1666838"/>
              <a:gd name="connsiteY16-170" fmla="*/ 398651 h 1262417"/>
              <a:gd name="connsiteX17" fmla="*/ 614214 w 1666838"/>
              <a:gd name="connsiteY17" fmla="*/ 365160 h 1262417"/>
              <a:gd name="connsiteX0-171" fmla="*/ 614214 w 1666838"/>
              <a:gd name="connsiteY0-172" fmla="*/ 365160 h 1262417"/>
              <a:gd name="connsiteX1-173" fmla="*/ 550419 w 1666838"/>
              <a:gd name="connsiteY1-174" fmla="*/ 7775 h 1262417"/>
              <a:gd name="connsiteX2-175" fmla="*/ 1113944 w 1666838"/>
              <a:gd name="connsiteY2-176" fmla="*/ 411812 h 1262417"/>
              <a:gd name="connsiteX3-177" fmla="*/ 1294698 w 1666838"/>
              <a:gd name="connsiteY3-178" fmla="*/ 135366 h 1262417"/>
              <a:gd name="connsiteX4-179" fmla="*/ 1326595 w 1666838"/>
              <a:gd name="connsiteY4-180" fmla="*/ 560668 h 1262417"/>
              <a:gd name="connsiteX5-181" fmla="*/ 1613675 w 1666838"/>
              <a:gd name="connsiteY5-182" fmla="*/ 560668 h 1262417"/>
              <a:gd name="connsiteX6-183" fmla="*/ 1613675 w 1666838"/>
              <a:gd name="connsiteY6-184" fmla="*/ 783952 h 1262417"/>
              <a:gd name="connsiteX7-185" fmla="*/ 1294698 w 1666838"/>
              <a:gd name="connsiteY7-186" fmla="*/ 826482 h 1262417"/>
              <a:gd name="connsiteX8-187" fmla="*/ 1145842 w 1666838"/>
              <a:gd name="connsiteY8-188" fmla="*/ 1219887 h 1262417"/>
              <a:gd name="connsiteX9-189" fmla="*/ 965088 w 1666838"/>
              <a:gd name="connsiteY9-190" fmla="*/ 1081664 h 1262417"/>
              <a:gd name="connsiteX10-191" fmla="*/ 746840 w 1666838"/>
              <a:gd name="connsiteY10-192" fmla="*/ 775755 h 1262417"/>
              <a:gd name="connsiteX11-193" fmla="*/ 369665 w 1666838"/>
              <a:gd name="connsiteY11-194" fmla="*/ 1017868 h 1262417"/>
              <a:gd name="connsiteX12-195" fmla="*/ 379213 w 1666838"/>
              <a:gd name="connsiteY12-196" fmla="*/ 730789 h 1262417"/>
              <a:gd name="connsiteX13-197" fmla="*/ 333552 w 1666838"/>
              <a:gd name="connsiteY13-198" fmla="*/ 582308 h 1262417"/>
              <a:gd name="connsiteX14-199" fmla="*/ 29423 w 1666838"/>
              <a:gd name="connsiteY14-200" fmla="*/ 379915 h 1262417"/>
              <a:gd name="connsiteX15-201" fmla="*/ 157014 w 1666838"/>
              <a:gd name="connsiteY15-202" fmla="*/ 220426 h 1262417"/>
              <a:gd name="connsiteX16-203" fmla="*/ 472563 w 1666838"/>
              <a:gd name="connsiteY16-204" fmla="*/ 398651 h 1262417"/>
              <a:gd name="connsiteX17-205" fmla="*/ 614214 w 1666838"/>
              <a:gd name="connsiteY17-206" fmla="*/ 365160 h 1262417"/>
              <a:gd name="connsiteX0-207" fmla="*/ 614214 w 1666838"/>
              <a:gd name="connsiteY0-208" fmla="*/ 365160 h 1262417"/>
              <a:gd name="connsiteX1-209" fmla="*/ 550419 w 1666838"/>
              <a:gd name="connsiteY1-210" fmla="*/ 7775 h 1262417"/>
              <a:gd name="connsiteX2-211" fmla="*/ 1113944 w 1666838"/>
              <a:gd name="connsiteY2-212" fmla="*/ 411812 h 1262417"/>
              <a:gd name="connsiteX3-213" fmla="*/ 1294698 w 1666838"/>
              <a:gd name="connsiteY3-214" fmla="*/ 135366 h 1262417"/>
              <a:gd name="connsiteX4-215" fmla="*/ 1326595 w 1666838"/>
              <a:gd name="connsiteY4-216" fmla="*/ 560668 h 1262417"/>
              <a:gd name="connsiteX5-217" fmla="*/ 1613675 w 1666838"/>
              <a:gd name="connsiteY5-218" fmla="*/ 560668 h 1262417"/>
              <a:gd name="connsiteX6-219" fmla="*/ 1613675 w 1666838"/>
              <a:gd name="connsiteY6-220" fmla="*/ 783952 h 1262417"/>
              <a:gd name="connsiteX7-221" fmla="*/ 1294698 w 1666838"/>
              <a:gd name="connsiteY7-222" fmla="*/ 826482 h 1262417"/>
              <a:gd name="connsiteX8-223" fmla="*/ 1145842 w 1666838"/>
              <a:gd name="connsiteY8-224" fmla="*/ 1219887 h 1262417"/>
              <a:gd name="connsiteX9-225" fmla="*/ 763960 w 1666838"/>
              <a:gd name="connsiteY9-226" fmla="*/ 1081664 h 1262417"/>
              <a:gd name="connsiteX10-227" fmla="*/ 746840 w 1666838"/>
              <a:gd name="connsiteY10-228" fmla="*/ 775755 h 1262417"/>
              <a:gd name="connsiteX11-229" fmla="*/ 369665 w 1666838"/>
              <a:gd name="connsiteY11-230" fmla="*/ 1017868 h 1262417"/>
              <a:gd name="connsiteX12-231" fmla="*/ 379213 w 1666838"/>
              <a:gd name="connsiteY12-232" fmla="*/ 730789 h 1262417"/>
              <a:gd name="connsiteX13-233" fmla="*/ 333552 w 1666838"/>
              <a:gd name="connsiteY13-234" fmla="*/ 582308 h 1262417"/>
              <a:gd name="connsiteX14-235" fmla="*/ 29423 w 1666838"/>
              <a:gd name="connsiteY14-236" fmla="*/ 379915 h 1262417"/>
              <a:gd name="connsiteX15-237" fmla="*/ 157014 w 1666838"/>
              <a:gd name="connsiteY15-238" fmla="*/ 220426 h 1262417"/>
              <a:gd name="connsiteX16-239" fmla="*/ 472563 w 1666838"/>
              <a:gd name="connsiteY16-240" fmla="*/ 398651 h 1262417"/>
              <a:gd name="connsiteX17-241" fmla="*/ 614214 w 1666838"/>
              <a:gd name="connsiteY17-242" fmla="*/ 365160 h 1262417"/>
              <a:gd name="connsiteX0-243" fmla="*/ 614214 w 1666838"/>
              <a:gd name="connsiteY0-244" fmla="*/ 365160 h 1132735"/>
              <a:gd name="connsiteX1-245" fmla="*/ 550419 w 1666838"/>
              <a:gd name="connsiteY1-246" fmla="*/ 7775 h 1132735"/>
              <a:gd name="connsiteX2-247" fmla="*/ 1113944 w 1666838"/>
              <a:gd name="connsiteY2-248" fmla="*/ 411812 h 1132735"/>
              <a:gd name="connsiteX3-249" fmla="*/ 1294698 w 1666838"/>
              <a:gd name="connsiteY3-250" fmla="*/ 135366 h 1132735"/>
              <a:gd name="connsiteX4-251" fmla="*/ 1326595 w 1666838"/>
              <a:gd name="connsiteY4-252" fmla="*/ 560668 h 1132735"/>
              <a:gd name="connsiteX5-253" fmla="*/ 1613675 w 1666838"/>
              <a:gd name="connsiteY5-254" fmla="*/ 560668 h 1132735"/>
              <a:gd name="connsiteX6-255" fmla="*/ 1613675 w 1666838"/>
              <a:gd name="connsiteY6-256" fmla="*/ 783952 h 1132735"/>
              <a:gd name="connsiteX7-257" fmla="*/ 1294698 w 1666838"/>
              <a:gd name="connsiteY7-258" fmla="*/ 826482 h 1132735"/>
              <a:gd name="connsiteX8-259" fmla="*/ 1006350 w 1666838"/>
              <a:gd name="connsiteY8-260" fmla="*/ 1082179 h 1132735"/>
              <a:gd name="connsiteX9-261" fmla="*/ 763960 w 1666838"/>
              <a:gd name="connsiteY9-262" fmla="*/ 1081664 h 1132735"/>
              <a:gd name="connsiteX10-263" fmla="*/ 746840 w 1666838"/>
              <a:gd name="connsiteY10-264" fmla="*/ 775755 h 1132735"/>
              <a:gd name="connsiteX11-265" fmla="*/ 369665 w 1666838"/>
              <a:gd name="connsiteY11-266" fmla="*/ 1017868 h 1132735"/>
              <a:gd name="connsiteX12-267" fmla="*/ 379213 w 1666838"/>
              <a:gd name="connsiteY12-268" fmla="*/ 730789 h 1132735"/>
              <a:gd name="connsiteX13-269" fmla="*/ 333552 w 1666838"/>
              <a:gd name="connsiteY13-270" fmla="*/ 582308 h 1132735"/>
              <a:gd name="connsiteX14-271" fmla="*/ 29423 w 1666838"/>
              <a:gd name="connsiteY14-272" fmla="*/ 379915 h 1132735"/>
              <a:gd name="connsiteX15-273" fmla="*/ 157014 w 1666838"/>
              <a:gd name="connsiteY15-274" fmla="*/ 220426 h 1132735"/>
              <a:gd name="connsiteX16-275" fmla="*/ 472563 w 1666838"/>
              <a:gd name="connsiteY16-276" fmla="*/ 398651 h 1132735"/>
              <a:gd name="connsiteX17-277" fmla="*/ 614214 w 1666838"/>
              <a:gd name="connsiteY17-278" fmla="*/ 365160 h 1132735"/>
              <a:gd name="connsiteX0-279" fmla="*/ 614214 w 1710091"/>
              <a:gd name="connsiteY0-280" fmla="*/ 365160 h 1140635"/>
              <a:gd name="connsiteX1-281" fmla="*/ 550419 w 1710091"/>
              <a:gd name="connsiteY1-282" fmla="*/ 7775 h 1140635"/>
              <a:gd name="connsiteX2-283" fmla="*/ 1113944 w 1710091"/>
              <a:gd name="connsiteY2-284" fmla="*/ 411812 h 1140635"/>
              <a:gd name="connsiteX3-285" fmla="*/ 1294698 w 1710091"/>
              <a:gd name="connsiteY3-286" fmla="*/ 135366 h 1140635"/>
              <a:gd name="connsiteX4-287" fmla="*/ 1326595 w 1710091"/>
              <a:gd name="connsiteY4-288" fmla="*/ 560668 h 1140635"/>
              <a:gd name="connsiteX5-289" fmla="*/ 1613675 w 1710091"/>
              <a:gd name="connsiteY5-290" fmla="*/ 560668 h 1140635"/>
              <a:gd name="connsiteX6-291" fmla="*/ 1613675 w 1710091"/>
              <a:gd name="connsiteY6-292" fmla="*/ 783952 h 1140635"/>
              <a:gd name="connsiteX7-293" fmla="*/ 1035178 w 1710091"/>
              <a:gd name="connsiteY7-294" fmla="*/ 730930 h 1140635"/>
              <a:gd name="connsiteX8-295" fmla="*/ 1006350 w 1710091"/>
              <a:gd name="connsiteY8-296" fmla="*/ 1082179 h 1140635"/>
              <a:gd name="connsiteX9-297" fmla="*/ 763960 w 1710091"/>
              <a:gd name="connsiteY9-298" fmla="*/ 1081664 h 1140635"/>
              <a:gd name="connsiteX10-299" fmla="*/ 746840 w 1710091"/>
              <a:gd name="connsiteY10-300" fmla="*/ 775755 h 1140635"/>
              <a:gd name="connsiteX11-301" fmla="*/ 369665 w 1710091"/>
              <a:gd name="connsiteY11-302" fmla="*/ 1017868 h 1140635"/>
              <a:gd name="connsiteX12-303" fmla="*/ 379213 w 1710091"/>
              <a:gd name="connsiteY12-304" fmla="*/ 730789 h 1140635"/>
              <a:gd name="connsiteX13-305" fmla="*/ 333552 w 1710091"/>
              <a:gd name="connsiteY13-306" fmla="*/ 582308 h 1140635"/>
              <a:gd name="connsiteX14-307" fmla="*/ 29423 w 1710091"/>
              <a:gd name="connsiteY14-308" fmla="*/ 379915 h 1140635"/>
              <a:gd name="connsiteX15-309" fmla="*/ 157014 w 1710091"/>
              <a:gd name="connsiteY15-310" fmla="*/ 220426 h 1140635"/>
              <a:gd name="connsiteX16-311" fmla="*/ 472563 w 1710091"/>
              <a:gd name="connsiteY16-312" fmla="*/ 398651 h 1140635"/>
              <a:gd name="connsiteX17-313" fmla="*/ 614214 w 1710091"/>
              <a:gd name="connsiteY17-314" fmla="*/ 365160 h 1140635"/>
              <a:gd name="connsiteX0-315" fmla="*/ 614214 w 1620972"/>
              <a:gd name="connsiteY0-316" fmla="*/ 365160 h 1140635"/>
              <a:gd name="connsiteX1-317" fmla="*/ 550419 w 1620972"/>
              <a:gd name="connsiteY1-318" fmla="*/ 7775 h 1140635"/>
              <a:gd name="connsiteX2-319" fmla="*/ 1113944 w 1620972"/>
              <a:gd name="connsiteY2-320" fmla="*/ 411812 h 1140635"/>
              <a:gd name="connsiteX3-321" fmla="*/ 1294698 w 1620972"/>
              <a:gd name="connsiteY3-322" fmla="*/ 135366 h 1140635"/>
              <a:gd name="connsiteX4-323" fmla="*/ 1326595 w 1620972"/>
              <a:gd name="connsiteY4-324" fmla="*/ 560668 h 1140635"/>
              <a:gd name="connsiteX5-325" fmla="*/ 1613675 w 1620972"/>
              <a:gd name="connsiteY5-326" fmla="*/ 560668 h 1140635"/>
              <a:gd name="connsiteX6-327" fmla="*/ 1370375 w 1620972"/>
              <a:gd name="connsiteY6-328" fmla="*/ 783952 h 1140635"/>
              <a:gd name="connsiteX7-329" fmla="*/ 1035178 w 1620972"/>
              <a:gd name="connsiteY7-330" fmla="*/ 730930 h 1140635"/>
              <a:gd name="connsiteX8-331" fmla="*/ 1006350 w 1620972"/>
              <a:gd name="connsiteY8-332" fmla="*/ 1082179 h 1140635"/>
              <a:gd name="connsiteX9-333" fmla="*/ 763960 w 1620972"/>
              <a:gd name="connsiteY9-334" fmla="*/ 1081664 h 1140635"/>
              <a:gd name="connsiteX10-335" fmla="*/ 746840 w 1620972"/>
              <a:gd name="connsiteY10-336" fmla="*/ 775755 h 1140635"/>
              <a:gd name="connsiteX11-337" fmla="*/ 369665 w 1620972"/>
              <a:gd name="connsiteY11-338" fmla="*/ 1017868 h 1140635"/>
              <a:gd name="connsiteX12-339" fmla="*/ 379213 w 1620972"/>
              <a:gd name="connsiteY12-340" fmla="*/ 730789 h 1140635"/>
              <a:gd name="connsiteX13-341" fmla="*/ 333552 w 1620972"/>
              <a:gd name="connsiteY13-342" fmla="*/ 582308 h 1140635"/>
              <a:gd name="connsiteX14-343" fmla="*/ 29423 w 1620972"/>
              <a:gd name="connsiteY14-344" fmla="*/ 379915 h 1140635"/>
              <a:gd name="connsiteX15-345" fmla="*/ 157014 w 1620972"/>
              <a:gd name="connsiteY15-346" fmla="*/ 220426 h 1140635"/>
              <a:gd name="connsiteX16-347" fmla="*/ 472563 w 1620972"/>
              <a:gd name="connsiteY16-348" fmla="*/ 398651 h 1140635"/>
              <a:gd name="connsiteX17-349" fmla="*/ 614214 w 1620972"/>
              <a:gd name="connsiteY17-350" fmla="*/ 365160 h 1140635"/>
              <a:gd name="connsiteX0-351" fmla="*/ 614214 w 1620972"/>
              <a:gd name="connsiteY0-352" fmla="*/ 365160 h 1140635"/>
              <a:gd name="connsiteX1-353" fmla="*/ 550419 w 1620972"/>
              <a:gd name="connsiteY1-354" fmla="*/ 7775 h 1140635"/>
              <a:gd name="connsiteX2-355" fmla="*/ 864155 w 1620972"/>
              <a:gd name="connsiteY2-356" fmla="*/ 411812 h 1140635"/>
              <a:gd name="connsiteX3-357" fmla="*/ 1294698 w 1620972"/>
              <a:gd name="connsiteY3-358" fmla="*/ 135366 h 1140635"/>
              <a:gd name="connsiteX4-359" fmla="*/ 1326595 w 1620972"/>
              <a:gd name="connsiteY4-360" fmla="*/ 560668 h 1140635"/>
              <a:gd name="connsiteX5-361" fmla="*/ 1613675 w 1620972"/>
              <a:gd name="connsiteY5-362" fmla="*/ 560668 h 1140635"/>
              <a:gd name="connsiteX6-363" fmla="*/ 1370375 w 1620972"/>
              <a:gd name="connsiteY6-364" fmla="*/ 783952 h 1140635"/>
              <a:gd name="connsiteX7-365" fmla="*/ 1035178 w 1620972"/>
              <a:gd name="connsiteY7-366" fmla="*/ 730930 h 1140635"/>
              <a:gd name="connsiteX8-367" fmla="*/ 1006350 w 1620972"/>
              <a:gd name="connsiteY8-368" fmla="*/ 1082179 h 1140635"/>
              <a:gd name="connsiteX9-369" fmla="*/ 763960 w 1620972"/>
              <a:gd name="connsiteY9-370" fmla="*/ 1081664 h 1140635"/>
              <a:gd name="connsiteX10-371" fmla="*/ 746840 w 1620972"/>
              <a:gd name="connsiteY10-372" fmla="*/ 775755 h 1140635"/>
              <a:gd name="connsiteX11-373" fmla="*/ 369665 w 1620972"/>
              <a:gd name="connsiteY11-374" fmla="*/ 1017868 h 1140635"/>
              <a:gd name="connsiteX12-375" fmla="*/ 379213 w 1620972"/>
              <a:gd name="connsiteY12-376" fmla="*/ 730789 h 1140635"/>
              <a:gd name="connsiteX13-377" fmla="*/ 333552 w 1620972"/>
              <a:gd name="connsiteY13-378" fmla="*/ 582308 h 1140635"/>
              <a:gd name="connsiteX14-379" fmla="*/ 29423 w 1620972"/>
              <a:gd name="connsiteY14-380" fmla="*/ 379915 h 1140635"/>
              <a:gd name="connsiteX15-381" fmla="*/ 157014 w 1620972"/>
              <a:gd name="connsiteY15-382" fmla="*/ 220426 h 1140635"/>
              <a:gd name="connsiteX16-383" fmla="*/ 472563 w 1620972"/>
              <a:gd name="connsiteY16-384" fmla="*/ 398651 h 1140635"/>
              <a:gd name="connsiteX17-385" fmla="*/ 614214 w 1620972"/>
              <a:gd name="connsiteY17-386" fmla="*/ 365160 h 1140635"/>
              <a:gd name="connsiteX0-387" fmla="*/ 614214 w 1620972"/>
              <a:gd name="connsiteY0-388" fmla="*/ 391921 h 1167396"/>
              <a:gd name="connsiteX1-389" fmla="*/ 550419 w 1620972"/>
              <a:gd name="connsiteY1-390" fmla="*/ 34536 h 1167396"/>
              <a:gd name="connsiteX2-391" fmla="*/ 748784 w 1620972"/>
              <a:gd name="connsiteY2-392" fmla="*/ 77910 h 1167396"/>
              <a:gd name="connsiteX3-393" fmla="*/ 864155 w 1620972"/>
              <a:gd name="connsiteY3-394" fmla="*/ 438573 h 1167396"/>
              <a:gd name="connsiteX4-395" fmla="*/ 1294698 w 1620972"/>
              <a:gd name="connsiteY4-396" fmla="*/ 162127 h 1167396"/>
              <a:gd name="connsiteX5-397" fmla="*/ 1326595 w 1620972"/>
              <a:gd name="connsiteY5-398" fmla="*/ 587429 h 1167396"/>
              <a:gd name="connsiteX6-399" fmla="*/ 1613675 w 1620972"/>
              <a:gd name="connsiteY6-400" fmla="*/ 587429 h 1167396"/>
              <a:gd name="connsiteX7-401" fmla="*/ 1370375 w 1620972"/>
              <a:gd name="connsiteY7-402" fmla="*/ 810713 h 1167396"/>
              <a:gd name="connsiteX8-403" fmla="*/ 1035178 w 1620972"/>
              <a:gd name="connsiteY8-404" fmla="*/ 757691 h 1167396"/>
              <a:gd name="connsiteX9-405" fmla="*/ 1006350 w 1620972"/>
              <a:gd name="connsiteY9-406" fmla="*/ 1108940 h 1167396"/>
              <a:gd name="connsiteX10-407" fmla="*/ 763960 w 1620972"/>
              <a:gd name="connsiteY10-408" fmla="*/ 1108425 h 1167396"/>
              <a:gd name="connsiteX11-409" fmla="*/ 746840 w 1620972"/>
              <a:gd name="connsiteY11-410" fmla="*/ 802516 h 1167396"/>
              <a:gd name="connsiteX12-411" fmla="*/ 369665 w 1620972"/>
              <a:gd name="connsiteY12-412" fmla="*/ 1044629 h 1167396"/>
              <a:gd name="connsiteX13-413" fmla="*/ 379213 w 1620972"/>
              <a:gd name="connsiteY13-414" fmla="*/ 757550 h 1167396"/>
              <a:gd name="connsiteX14-415" fmla="*/ 333552 w 1620972"/>
              <a:gd name="connsiteY14-416" fmla="*/ 609069 h 1167396"/>
              <a:gd name="connsiteX15-417" fmla="*/ 29423 w 1620972"/>
              <a:gd name="connsiteY15-418" fmla="*/ 406676 h 1167396"/>
              <a:gd name="connsiteX16-419" fmla="*/ 157014 w 1620972"/>
              <a:gd name="connsiteY16-420" fmla="*/ 247187 h 1167396"/>
              <a:gd name="connsiteX17-421" fmla="*/ 472563 w 1620972"/>
              <a:gd name="connsiteY17-422" fmla="*/ 425412 h 1167396"/>
              <a:gd name="connsiteX18" fmla="*/ 614214 w 1620972"/>
              <a:gd name="connsiteY18" fmla="*/ 391921 h 1167396"/>
              <a:gd name="connsiteX0-423" fmla="*/ 614214 w 1620972"/>
              <a:gd name="connsiteY0-424" fmla="*/ 391921 h 1167396"/>
              <a:gd name="connsiteX1-425" fmla="*/ 550419 w 1620972"/>
              <a:gd name="connsiteY1-426" fmla="*/ 34536 h 1167396"/>
              <a:gd name="connsiteX2-427" fmla="*/ 748784 w 1620972"/>
              <a:gd name="connsiteY2-428" fmla="*/ 77910 h 1167396"/>
              <a:gd name="connsiteX3-429" fmla="*/ 864155 w 1620972"/>
              <a:gd name="connsiteY3-430" fmla="*/ 438573 h 1167396"/>
              <a:gd name="connsiteX4-431" fmla="*/ 1294698 w 1620972"/>
              <a:gd name="connsiteY4-432" fmla="*/ 162127 h 1167396"/>
              <a:gd name="connsiteX5-433" fmla="*/ 1381366 w 1620972"/>
              <a:gd name="connsiteY5-434" fmla="*/ 330843 h 1167396"/>
              <a:gd name="connsiteX6-435" fmla="*/ 1326595 w 1620972"/>
              <a:gd name="connsiteY6-436" fmla="*/ 587429 h 1167396"/>
              <a:gd name="connsiteX7-437" fmla="*/ 1613675 w 1620972"/>
              <a:gd name="connsiteY7-438" fmla="*/ 587429 h 1167396"/>
              <a:gd name="connsiteX8-439" fmla="*/ 1370375 w 1620972"/>
              <a:gd name="connsiteY8-440" fmla="*/ 810713 h 1167396"/>
              <a:gd name="connsiteX9-441" fmla="*/ 1035178 w 1620972"/>
              <a:gd name="connsiteY9-442" fmla="*/ 757691 h 1167396"/>
              <a:gd name="connsiteX10-443" fmla="*/ 1006350 w 1620972"/>
              <a:gd name="connsiteY10-444" fmla="*/ 1108940 h 1167396"/>
              <a:gd name="connsiteX11-445" fmla="*/ 763960 w 1620972"/>
              <a:gd name="connsiteY11-446" fmla="*/ 1108425 h 1167396"/>
              <a:gd name="connsiteX12-447" fmla="*/ 746840 w 1620972"/>
              <a:gd name="connsiteY12-448" fmla="*/ 802516 h 1167396"/>
              <a:gd name="connsiteX13-449" fmla="*/ 369665 w 1620972"/>
              <a:gd name="connsiteY13-450" fmla="*/ 1044629 h 1167396"/>
              <a:gd name="connsiteX14-451" fmla="*/ 379213 w 1620972"/>
              <a:gd name="connsiteY14-452" fmla="*/ 757550 h 1167396"/>
              <a:gd name="connsiteX15-453" fmla="*/ 333552 w 1620972"/>
              <a:gd name="connsiteY15-454" fmla="*/ 609069 h 1167396"/>
              <a:gd name="connsiteX16-455" fmla="*/ 29423 w 1620972"/>
              <a:gd name="connsiteY16-456" fmla="*/ 406676 h 1167396"/>
              <a:gd name="connsiteX17-457" fmla="*/ 157014 w 1620972"/>
              <a:gd name="connsiteY17-458" fmla="*/ 247187 h 1167396"/>
              <a:gd name="connsiteX18-459" fmla="*/ 472563 w 1620972"/>
              <a:gd name="connsiteY18-460" fmla="*/ 425412 h 1167396"/>
              <a:gd name="connsiteX19" fmla="*/ 614214 w 1620972"/>
              <a:gd name="connsiteY19" fmla="*/ 391921 h 1167396"/>
              <a:gd name="connsiteX0-461" fmla="*/ 614214 w 1620972"/>
              <a:gd name="connsiteY0-462" fmla="*/ 391921 h 1167396"/>
              <a:gd name="connsiteX1-463" fmla="*/ 550419 w 1620972"/>
              <a:gd name="connsiteY1-464" fmla="*/ 34536 h 1167396"/>
              <a:gd name="connsiteX2-465" fmla="*/ 748784 w 1620972"/>
              <a:gd name="connsiteY2-466" fmla="*/ 77910 h 1167396"/>
              <a:gd name="connsiteX3-467" fmla="*/ 864155 w 1620972"/>
              <a:gd name="connsiteY3-468" fmla="*/ 438573 h 1167396"/>
              <a:gd name="connsiteX4-469" fmla="*/ 1064374 w 1620972"/>
              <a:gd name="connsiteY4-470" fmla="*/ 223955 h 1167396"/>
              <a:gd name="connsiteX5-471" fmla="*/ 1381366 w 1620972"/>
              <a:gd name="connsiteY5-472" fmla="*/ 330843 h 1167396"/>
              <a:gd name="connsiteX6-473" fmla="*/ 1326595 w 1620972"/>
              <a:gd name="connsiteY6-474" fmla="*/ 587429 h 1167396"/>
              <a:gd name="connsiteX7-475" fmla="*/ 1613675 w 1620972"/>
              <a:gd name="connsiteY7-476" fmla="*/ 587429 h 1167396"/>
              <a:gd name="connsiteX8-477" fmla="*/ 1370375 w 1620972"/>
              <a:gd name="connsiteY8-478" fmla="*/ 810713 h 1167396"/>
              <a:gd name="connsiteX9-479" fmla="*/ 1035178 w 1620972"/>
              <a:gd name="connsiteY9-480" fmla="*/ 757691 h 1167396"/>
              <a:gd name="connsiteX10-481" fmla="*/ 1006350 w 1620972"/>
              <a:gd name="connsiteY10-482" fmla="*/ 1108940 h 1167396"/>
              <a:gd name="connsiteX11-483" fmla="*/ 763960 w 1620972"/>
              <a:gd name="connsiteY11-484" fmla="*/ 1108425 h 1167396"/>
              <a:gd name="connsiteX12-485" fmla="*/ 746840 w 1620972"/>
              <a:gd name="connsiteY12-486" fmla="*/ 802516 h 1167396"/>
              <a:gd name="connsiteX13-487" fmla="*/ 369665 w 1620972"/>
              <a:gd name="connsiteY13-488" fmla="*/ 1044629 h 1167396"/>
              <a:gd name="connsiteX14-489" fmla="*/ 379213 w 1620972"/>
              <a:gd name="connsiteY14-490" fmla="*/ 757550 h 1167396"/>
              <a:gd name="connsiteX15-491" fmla="*/ 333552 w 1620972"/>
              <a:gd name="connsiteY15-492" fmla="*/ 609069 h 1167396"/>
              <a:gd name="connsiteX16-493" fmla="*/ 29423 w 1620972"/>
              <a:gd name="connsiteY16-494" fmla="*/ 406676 h 1167396"/>
              <a:gd name="connsiteX17-495" fmla="*/ 157014 w 1620972"/>
              <a:gd name="connsiteY17-496" fmla="*/ 247187 h 1167396"/>
              <a:gd name="connsiteX18-497" fmla="*/ 472563 w 1620972"/>
              <a:gd name="connsiteY18-498" fmla="*/ 425412 h 1167396"/>
              <a:gd name="connsiteX19-499" fmla="*/ 614214 w 1620972"/>
              <a:gd name="connsiteY19-500" fmla="*/ 391921 h 1167396"/>
              <a:gd name="connsiteX0-501" fmla="*/ 614214 w 1620972"/>
              <a:gd name="connsiteY0-502" fmla="*/ 391921 h 1167396"/>
              <a:gd name="connsiteX1-503" fmla="*/ 550419 w 1620972"/>
              <a:gd name="connsiteY1-504" fmla="*/ 34536 h 1167396"/>
              <a:gd name="connsiteX2-505" fmla="*/ 748784 w 1620972"/>
              <a:gd name="connsiteY2-506" fmla="*/ 77910 h 1167396"/>
              <a:gd name="connsiteX3-507" fmla="*/ 864155 w 1620972"/>
              <a:gd name="connsiteY3-508" fmla="*/ 438573 h 1167396"/>
              <a:gd name="connsiteX4-509" fmla="*/ 1064374 w 1620972"/>
              <a:gd name="connsiteY4-510" fmla="*/ 223955 h 1167396"/>
              <a:gd name="connsiteX5-511" fmla="*/ 1381366 w 1620972"/>
              <a:gd name="connsiteY5-512" fmla="*/ 330843 h 1167396"/>
              <a:gd name="connsiteX6-513" fmla="*/ 1099137 w 1620972"/>
              <a:gd name="connsiteY6-514" fmla="*/ 493844 h 1167396"/>
              <a:gd name="connsiteX7-515" fmla="*/ 1326595 w 1620972"/>
              <a:gd name="connsiteY7-516" fmla="*/ 587429 h 1167396"/>
              <a:gd name="connsiteX8-517" fmla="*/ 1613675 w 1620972"/>
              <a:gd name="connsiteY8-518" fmla="*/ 587429 h 1167396"/>
              <a:gd name="connsiteX9-519" fmla="*/ 1370375 w 1620972"/>
              <a:gd name="connsiteY9-520" fmla="*/ 810713 h 1167396"/>
              <a:gd name="connsiteX10-521" fmla="*/ 1035178 w 1620972"/>
              <a:gd name="connsiteY10-522" fmla="*/ 757691 h 1167396"/>
              <a:gd name="connsiteX11-523" fmla="*/ 1006350 w 1620972"/>
              <a:gd name="connsiteY11-524" fmla="*/ 1108940 h 1167396"/>
              <a:gd name="connsiteX12-525" fmla="*/ 763960 w 1620972"/>
              <a:gd name="connsiteY12-526" fmla="*/ 1108425 h 1167396"/>
              <a:gd name="connsiteX13-527" fmla="*/ 746840 w 1620972"/>
              <a:gd name="connsiteY13-528" fmla="*/ 802516 h 1167396"/>
              <a:gd name="connsiteX14-529" fmla="*/ 369665 w 1620972"/>
              <a:gd name="connsiteY14-530" fmla="*/ 1044629 h 1167396"/>
              <a:gd name="connsiteX15-531" fmla="*/ 379213 w 1620972"/>
              <a:gd name="connsiteY15-532" fmla="*/ 757550 h 1167396"/>
              <a:gd name="connsiteX16-533" fmla="*/ 333552 w 1620972"/>
              <a:gd name="connsiteY16-534" fmla="*/ 609069 h 1167396"/>
              <a:gd name="connsiteX17-535" fmla="*/ 29423 w 1620972"/>
              <a:gd name="connsiteY17-536" fmla="*/ 406676 h 1167396"/>
              <a:gd name="connsiteX18-537" fmla="*/ 157014 w 1620972"/>
              <a:gd name="connsiteY18-538" fmla="*/ 247187 h 1167396"/>
              <a:gd name="connsiteX19-539" fmla="*/ 472563 w 1620972"/>
              <a:gd name="connsiteY19-540" fmla="*/ 425412 h 1167396"/>
              <a:gd name="connsiteX20" fmla="*/ 614214 w 1620972"/>
              <a:gd name="connsiteY20" fmla="*/ 391921 h 1167396"/>
              <a:gd name="connsiteX0-541" fmla="*/ 614214 w 1436064"/>
              <a:gd name="connsiteY0-542" fmla="*/ 391921 h 1167396"/>
              <a:gd name="connsiteX1-543" fmla="*/ 550419 w 1436064"/>
              <a:gd name="connsiteY1-544" fmla="*/ 34536 h 1167396"/>
              <a:gd name="connsiteX2-545" fmla="*/ 748784 w 1436064"/>
              <a:gd name="connsiteY2-546" fmla="*/ 77910 h 1167396"/>
              <a:gd name="connsiteX3-547" fmla="*/ 864155 w 1436064"/>
              <a:gd name="connsiteY3-548" fmla="*/ 438573 h 1167396"/>
              <a:gd name="connsiteX4-549" fmla="*/ 1064374 w 1436064"/>
              <a:gd name="connsiteY4-550" fmla="*/ 223955 h 1167396"/>
              <a:gd name="connsiteX5-551" fmla="*/ 1381366 w 1436064"/>
              <a:gd name="connsiteY5-552" fmla="*/ 330843 h 1167396"/>
              <a:gd name="connsiteX6-553" fmla="*/ 1099137 w 1436064"/>
              <a:gd name="connsiteY6-554" fmla="*/ 493844 h 1167396"/>
              <a:gd name="connsiteX7-555" fmla="*/ 1326595 w 1436064"/>
              <a:gd name="connsiteY7-556" fmla="*/ 587429 h 1167396"/>
              <a:gd name="connsiteX8-557" fmla="*/ 1428767 w 1436064"/>
              <a:gd name="connsiteY8-558" fmla="*/ 666119 h 1167396"/>
              <a:gd name="connsiteX9-559" fmla="*/ 1370375 w 1436064"/>
              <a:gd name="connsiteY9-560" fmla="*/ 810713 h 1167396"/>
              <a:gd name="connsiteX10-561" fmla="*/ 1035178 w 1436064"/>
              <a:gd name="connsiteY10-562" fmla="*/ 757691 h 1167396"/>
              <a:gd name="connsiteX11-563" fmla="*/ 1006350 w 1436064"/>
              <a:gd name="connsiteY11-564" fmla="*/ 1108940 h 1167396"/>
              <a:gd name="connsiteX12-565" fmla="*/ 763960 w 1436064"/>
              <a:gd name="connsiteY12-566" fmla="*/ 1108425 h 1167396"/>
              <a:gd name="connsiteX13-567" fmla="*/ 746840 w 1436064"/>
              <a:gd name="connsiteY13-568" fmla="*/ 802516 h 1167396"/>
              <a:gd name="connsiteX14-569" fmla="*/ 369665 w 1436064"/>
              <a:gd name="connsiteY14-570" fmla="*/ 1044629 h 1167396"/>
              <a:gd name="connsiteX15-571" fmla="*/ 379213 w 1436064"/>
              <a:gd name="connsiteY15-572" fmla="*/ 757550 h 1167396"/>
              <a:gd name="connsiteX16-573" fmla="*/ 333552 w 1436064"/>
              <a:gd name="connsiteY16-574" fmla="*/ 609069 h 1167396"/>
              <a:gd name="connsiteX17-575" fmla="*/ 29423 w 1436064"/>
              <a:gd name="connsiteY17-576" fmla="*/ 406676 h 1167396"/>
              <a:gd name="connsiteX18-577" fmla="*/ 157014 w 1436064"/>
              <a:gd name="connsiteY18-578" fmla="*/ 247187 h 1167396"/>
              <a:gd name="connsiteX19-579" fmla="*/ 472563 w 1436064"/>
              <a:gd name="connsiteY19-580" fmla="*/ 425412 h 1167396"/>
              <a:gd name="connsiteX20-581" fmla="*/ 614214 w 1436064"/>
              <a:gd name="connsiteY20-582" fmla="*/ 391921 h 1167396"/>
              <a:gd name="connsiteX0-583" fmla="*/ 614214 w 1436064"/>
              <a:gd name="connsiteY0-584" fmla="*/ 391921 h 1177646"/>
              <a:gd name="connsiteX1-585" fmla="*/ 550419 w 1436064"/>
              <a:gd name="connsiteY1-586" fmla="*/ 34536 h 1177646"/>
              <a:gd name="connsiteX2-587" fmla="*/ 748784 w 1436064"/>
              <a:gd name="connsiteY2-588" fmla="*/ 77910 h 1177646"/>
              <a:gd name="connsiteX3-589" fmla="*/ 864155 w 1436064"/>
              <a:gd name="connsiteY3-590" fmla="*/ 438573 h 1177646"/>
              <a:gd name="connsiteX4-591" fmla="*/ 1064374 w 1436064"/>
              <a:gd name="connsiteY4-592" fmla="*/ 223955 h 1177646"/>
              <a:gd name="connsiteX5-593" fmla="*/ 1381366 w 1436064"/>
              <a:gd name="connsiteY5-594" fmla="*/ 330843 h 1177646"/>
              <a:gd name="connsiteX6-595" fmla="*/ 1099137 w 1436064"/>
              <a:gd name="connsiteY6-596" fmla="*/ 493844 h 1177646"/>
              <a:gd name="connsiteX7-597" fmla="*/ 1326595 w 1436064"/>
              <a:gd name="connsiteY7-598" fmla="*/ 587429 h 1177646"/>
              <a:gd name="connsiteX8-599" fmla="*/ 1428767 w 1436064"/>
              <a:gd name="connsiteY8-600" fmla="*/ 666119 h 1177646"/>
              <a:gd name="connsiteX9-601" fmla="*/ 1370375 w 1436064"/>
              <a:gd name="connsiteY9-602" fmla="*/ 810713 h 1177646"/>
              <a:gd name="connsiteX10-603" fmla="*/ 1035178 w 1436064"/>
              <a:gd name="connsiteY10-604" fmla="*/ 757691 h 1177646"/>
              <a:gd name="connsiteX11-605" fmla="*/ 917473 w 1436064"/>
              <a:gd name="connsiteY11-606" fmla="*/ 696190 h 1177646"/>
              <a:gd name="connsiteX12-607" fmla="*/ 1006350 w 1436064"/>
              <a:gd name="connsiteY12-608" fmla="*/ 1108940 h 1177646"/>
              <a:gd name="connsiteX13-609" fmla="*/ 763960 w 1436064"/>
              <a:gd name="connsiteY13-610" fmla="*/ 1108425 h 1177646"/>
              <a:gd name="connsiteX14-611" fmla="*/ 746840 w 1436064"/>
              <a:gd name="connsiteY14-612" fmla="*/ 802516 h 1177646"/>
              <a:gd name="connsiteX15-613" fmla="*/ 369665 w 1436064"/>
              <a:gd name="connsiteY15-614" fmla="*/ 1044629 h 1177646"/>
              <a:gd name="connsiteX16-615" fmla="*/ 379213 w 1436064"/>
              <a:gd name="connsiteY16-616" fmla="*/ 757550 h 1177646"/>
              <a:gd name="connsiteX17-617" fmla="*/ 333552 w 1436064"/>
              <a:gd name="connsiteY17-618" fmla="*/ 609069 h 1177646"/>
              <a:gd name="connsiteX18-619" fmla="*/ 29423 w 1436064"/>
              <a:gd name="connsiteY18-620" fmla="*/ 406676 h 1177646"/>
              <a:gd name="connsiteX19-621" fmla="*/ 157014 w 1436064"/>
              <a:gd name="connsiteY19-622" fmla="*/ 247187 h 1177646"/>
              <a:gd name="connsiteX20-623" fmla="*/ 472563 w 1436064"/>
              <a:gd name="connsiteY20-624" fmla="*/ 425412 h 1177646"/>
              <a:gd name="connsiteX21" fmla="*/ 614214 w 1436064"/>
              <a:gd name="connsiteY21" fmla="*/ 391921 h 1177646"/>
              <a:gd name="connsiteX0-625" fmla="*/ 614214 w 1436064"/>
              <a:gd name="connsiteY0-626" fmla="*/ 391921 h 1177646"/>
              <a:gd name="connsiteX1-627" fmla="*/ 550419 w 1436064"/>
              <a:gd name="connsiteY1-628" fmla="*/ 34536 h 1177646"/>
              <a:gd name="connsiteX2-629" fmla="*/ 748784 w 1436064"/>
              <a:gd name="connsiteY2-630" fmla="*/ 77910 h 1177646"/>
              <a:gd name="connsiteX3-631" fmla="*/ 864155 w 1436064"/>
              <a:gd name="connsiteY3-632" fmla="*/ 438573 h 1177646"/>
              <a:gd name="connsiteX4-633" fmla="*/ 1064374 w 1436064"/>
              <a:gd name="connsiteY4-634" fmla="*/ 223955 h 1177646"/>
              <a:gd name="connsiteX5-635" fmla="*/ 1381366 w 1436064"/>
              <a:gd name="connsiteY5-636" fmla="*/ 330843 h 1177646"/>
              <a:gd name="connsiteX6-637" fmla="*/ 1099137 w 1436064"/>
              <a:gd name="connsiteY6-638" fmla="*/ 493844 h 1177646"/>
              <a:gd name="connsiteX7-639" fmla="*/ 1326595 w 1436064"/>
              <a:gd name="connsiteY7-640" fmla="*/ 587429 h 1177646"/>
              <a:gd name="connsiteX8-641" fmla="*/ 1428767 w 1436064"/>
              <a:gd name="connsiteY8-642" fmla="*/ 666119 h 1177646"/>
              <a:gd name="connsiteX9-643" fmla="*/ 1370375 w 1436064"/>
              <a:gd name="connsiteY9-644" fmla="*/ 810713 h 1177646"/>
              <a:gd name="connsiteX10-645" fmla="*/ 1035178 w 1436064"/>
              <a:gd name="connsiteY10-646" fmla="*/ 648087 h 1177646"/>
              <a:gd name="connsiteX11-647" fmla="*/ 917473 w 1436064"/>
              <a:gd name="connsiteY11-648" fmla="*/ 696190 h 1177646"/>
              <a:gd name="connsiteX12-649" fmla="*/ 1006350 w 1436064"/>
              <a:gd name="connsiteY12-650" fmla="*/ 1108940 h 1177646"/>
              <a:gd name="connsiteX13-651" fmla="*/ 763960 w 1436064"/>
              <a:gd name="connsiteY13-652" fmla="*/ 1108425 h 1177646"/>
              <a:gd name="connsiteX14-653" fmla="*/ 746840 w 1436064"/>
              <a:gd name="connsiteY14-654" fmla="*/ 802516 h 1177646"/>
              <a:gd name="connsiteX15-655" fmla="*/ 369665 w 1436064"/>
              <a:gd name="connsiteY15-656" fmla="*/ 1044629 h 1177646"/>
              <a:gd name="connsiteX16-657" fmla="*/ 379213 w 1436064"/>
              <a:gd name="connsiteY16-658" fmla="*/ 757550 h 1177646"/>
              <a:gd name="connsiteX17-659" fmla="*/ 333552 w 1436064"/>
              <a:gd name="connsiteY17-660" fmla="*/ 609069 h 1177646"/>
              <a:gd name="connsiteX18-661" fmla="*/ 29423 w 1436064"/>
              <a:gd name="connsiteY18-662" fmla="*/ 406676 h 1177646"/>
              <a:gd name="connsiteX19-663" fmla="*/ 157014 w 1436064"/>
              <a:gd name="connsiteY19-664" fmla="*/ 247187 h 1177646"/>
              <a:gd name="connsiteX20-665" fmla="*/ 472563 w 1436064"/>
              <a:gd name="connsiteY20-666" fmla="*/ 425412 h 1177646"/>
              <a:gd name="connsiteX21-667" fmla="*/ 614214 w 1436064"/>
              <a:gd name="connsiteY21-668" fmla="*/ 391921 h 1177646"/>
              <a:gd name="connsiteX0-669" fmla="*/ 472563 w 1436064"/>
              <a:gd name="connsiteY0-670" fmla="*/ 448793 h 1201027"/>
              <a:gd name="connsiteX1-671" fmla="*/ 550419 w 1436064"/>
              <a:gd name="connsiteY1-672" fmla="*/ 57917 h 1201027"/>
              <a:gd name="connsiteX2-673" fmla="*/ 748784 w 1436064"/>
              <a:gd name="connsiteY2-674" fmla="*/ 101291 h 1201027"/>
              <a:gd name="connsiteX3-675" fmla="*/ 864155 w 1436064"/>
              <a:gd name="connsiteY3-676" fmla="*/ 461954 h 1201027"/>
              <a:gd name="connsiteX4-677" fmla="*/ 1064374 w 1436064"/>
              <a:gd name="connsiteY4-678" fmla="*/ 247336 h 1201027"/>
              <a:gd name="connsiteX5-679" fmla="*/ 1381366 w 1436064"/>
              <a:gd name="connsiteY5-680" fmla="*/ 354224 h 1201027"/>
              <a:gd name="connsiteX6-681" fmla="*/ 1099137 w 1436064"/>
              <a:gd name="connsiteY6-682" fmla="*/ 517225 h 1201027"/>
              <a:gd name="connsiteX7-683" fmla="*/ 1326595 w 1436064"/>
              <a:gd name="connsiteY7-684" fmla="*/ 610810 h 1201027"/>
              <a:gd name="connsiteX8-685" fmla="*/ 1428767 w 1436064"/>
              <a:gd name="connsiteY8-686" fmla="*/ 689500 h 1201027"/>
              <a:gd name="connsiteX9-687" fmla="*/ 1370375 w 1436064"/>
              <a:gd name="connsiteY9-688" fmla="*/ 834094 h 1201027"/>
              <a:gd name="connsiteX10-689" fmla="*/ 1035178 w 1436064"/>
              <a:gd name="connsiteY10-690" fmla="*/ 671468 h 1201027"/>
              <a:gd name="connsiteX11-691" fmla="*/ 917473 w 1436064"/>
              <a:gd name="connsiteY11-692" fmla="*/ 719571 h 1201027"/>
              <a:gd name="connsiteX12-693" fmla="*/ 1006350 w 1436064"/>
              <a:gd name="connsiteY12-694" fmla="*/ 1132321 h 1201027"/>
              <a:gd name="connsiteX13-695" fmla="*/ 763960 w 1436064"/>
              <a:gd name="connsiteY13-696" fmla="*/ 1131806 h 1201027"/>
              <a:gd name="connsiteX14-697" fmla="*/ 746840 w 1436064"/>
              <a:gd name="connsiteY14-698" fmla="*/ 825897 h 1201027"/>
              <a:gd name="connsiteX15-699" fmla="*/ 369665 w 1436064"/>
              <a:gd name="connsiteY15-700" fmla="*/ 1068010 h 1201027"/>
              <a:gd name="connsiteX16-701" fmla="*/ 379213 w 1436064"/>
              <a:gd name="connsiteY16-702" fmla="*/ 780931 h 1201027"/>
              <a:gd name="connsiteX17-703" fmla="*/ 333552 w 1436064"/>
              <a:gd name="connsiteY17-704" fmla="*/ 632450 h 1201027"/>
              <a:gd name="connsiteX18-705" fmla="*/ 29423 w 1436064"/>
              <a:gd name="connsiteY18-706" fmla="*/ 430057 h 1201027"/>
              <a:gd name="connsiteX19-707" fmla="*/ 157014 w 1436064"/>
              <a:gd name="connsiteY19-708" fmla="*/ 270568 h 1201027"/>
              <a:gd name="connsiteX20-709" fmla="*/ 472563 w 1436064"/>
              <a:gd name="connsiteY20-710" fmla="*/ 448793 h 1201027"/>
              <a:gd name="connsiteX0-711" fmla="*/ 472563 w 1436064"/>
              <a:gd name="connsiteY0-712" fmla="*/ 409448 h 1195406"/>
              <a:gd name="connsiteX1-713" fmla="*/ 550419 w 1436064"/>
              <a:gd name="connsiteY1-714" fmla="*/ 52296 h 1195406"/>
              <a:gd name="connsiteX2-715" fmla="*/ 748784 w 1436064"/>
              <a:gd name="connsiteY2-716" fmla="*/ 95670 h 1195406"/>
              <a:gd name="connsiteX3-717" fmla="*/ 864155 w 1436064"/>
              <a:gd name="connsiteY3-718" fmla="*/ 456333 h 1195406"/>
              <a:gd name="connsiteX4-719" fmla="*/ 1064374 w 1436064"/>
              <a:gd name="connsiteY4-720" fmla="*/ 241715 h 1195406"/>
              <a:gd name="connsiteX5-721" fmla="*/ 1381366 w 1436064"/>
              <a:gd name="connsiteY5-722" fmla="*/ 348603 h 1195406"/>
              <a:gd name="connsiteX6-723" fmla="*/ 1099137 w 1436064"/>
              <a:gd name="connsiteY6-724" fmla="*/ 511604 h 1195406"/>
              <a:gd name="connsiteX7-725" fmla="*/ 1326595 w 1436064"/>
              <a:gd name="connsiteY7-726" fmla="*/ 605189 h 1195406"/>
              <a:gd name="connsiteX8-727" fmla="*/ 1428767 w 1436064"/>
              <a:gd name="connsiteY8-728" fmla="*/ 683879 h 1195406"/>
              <a:gd name="connsiteX9-729" fmla="*/ 1370375 w 1436064"/>
              <a:gd name="connsiteY9-730" fmla="*/ 828473 h 1195406"/>
              <a:gd name="connsiteX10-731" fmla="*/ 1035178 w 1436064"/>
              <a:gd name="connsiteY10-732" fmla="*/ 665847 h 1195406"/>
              <a:gd name="connsiteX11-733" fmla="*/ 917473 w 1436064"/>
              <a:gd name="connsiteY11-734" fmla="*/ 713950 h 1195406"/>
              <a:gd name="connsiteX12-735" fmla="*/ 1006350 w 1436064"/>
              <a:gd name="connsiteY12-736" fmla="*/ 1126700 h 1195406"/>
              <a:gd name="connsiteX13-737" fmla="*/ 763960 w 1436064"/>
              <a:gd name="connsiteY13-738" fmla="*/ 1126185 h 1195406"/>
              <a:gd name="connsiteX14-739" fmla="*/ 746840 w 1436064"/>
              <a:gd name="connsiteY14-740" fmla="*/ 820276 h 1195406"/>
              <a:gd name="connsiteX15-741" fmla="*/ 369665 w 1436064"/>
              <a:gd name="connsiteY15-742" fmla="*/ 1062389 h 1195406"/>
              <a:gd name="connsiteX16-743" fmla="*/ 379213 w 1436064"/>
              <a:gd name="connsiteY16-744" fmla="*/ 775310 h 1195406"/>
              <a:gd name="connsiteX17-745" fmla="*/ 333552 w 1436064"/>
              <a:gd name="connsiteY17-746" fmla="*/ 626829 h 1195406"/>
              <a:gd name="connsiteX18-747" fmla="*/ 29423 w 1436064"/>
              <a:gd name="connsiteY18-748" fmla="*/ 424436 h 1195406"/>
              <a:gd name="connsiteX19-749" fmla="*/ 157014 w 1436064"/>
              <a:gd name="connsiteY19-750" fmla="*/ 264947 h 1195406"/>
              <a:gd name="connsiteX20-751" fmla="*/ 472563 w 1436064"/>
              <a:gd name="connsiteY20-752" fmla="*/ 409448 h 11954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205" y="connsiteY17-206"/>
              </a:cxn>
              <a:cxn ang="0">
                <a:pos x="connsiteX18-459" y="connsiteY18-460"/>
              </a:cxn>
              <a:cxn ang="0">
                <a:pos x="connsiteX19-499" y="connsiteY19-500"/>
              </a:cxn>
              <a:cxn ang="0">
                <a:pos x="connsiteX20-581" y="connsiteY20-582"/>
              </a:cxn>
            </a:cxnLst>
            <a:rect l="l" t="t" r="r" b="b"/>
            <a:pathLst>
              <a:path w="1436064" h="1195406">
                <a:moveTo>
                  <a:pt x="472563" y="409448"/>
                </a:moveTo>
                <a:cubicBezTo>
                  <a:pt x="538130" y="374006"/>
                  <a:pt x="504382" y="104592"/>
                  <a:pt x="550419" y="52296"/>
                </a:cubicBezTo>
                <a:cubicBezTo>
                  <a:pt x="596456" y="0"/>
                  <a:pt x="696495" y="28331"/>
                  <a:pt x="748784" y="95670"/>
                </a:cubicBezTo>
                <a:cubicBezTo>
                  <a:pt x="801073" y="163009"/>
                  <a:pt x="811557" y="431992"/>
                  <a:pt x="864155" y="456333"/>
                </a:cubicBezTo>
                <a:cubicBezTo>
                  <a:pt x="916753" y="480674"/>
                  <a:pt x="978172" y="259670"/>
                  <a:pt x="1064374" y="241715"/>
                </a:cubicBezTo>
                <a:cubicBezTo>
                  <a:pt x="1150576" y="223760"/>
                  <a:pt x="1375572" y="303622"/>
                  <a:pt x="1381366" y="348603"/>
                </a:cubicBezTo>
                <a:cubicBezTo>
                  <a:pt x="1387160" y="393584"/>
                  <a:pt x="1108265" y="468840"/>
                  <a:pt x="1099137" y="511604"/>
                </a:cubicBezTo>
                <a:cubicBezTo>
                  <a:pt x="1090009" y="554368"/>
                  <a:pt x="1271657" y="576477"/>
                  <a:pt x="1326595" y="605189"/>
                </a:cubicBezTo>
                <a:cubicBezTo>
                  <a:pt x="1381533" y="633901"/>
                  <a:pt x="1421470" y="646665"/>
                  <a:pt x="1428767" y="683879"/>
                </a:cubicBezTo>
                <a:cubicBezTo>
                  <a:pt x="1436064" y="721093"/>
                  <a:pt x="1435973" y="831478"/>
                  <a:pt x="1370375" y="828473"/>
                </a:cubicBezTo>
                <a:cubicBezTo>
                  <a:pt x="1304777" y="825468"/>
                  <a:pt x="1110662" y="684934"/>
                  <a:pt x="1035178" y="665847"/>
                </a:cubicBezTo>
                <a:cubicBezTo>
                  <a:pt x="959694" y="646760"/>
                  <a:pt x="922278" y="637141"/>
                  <a:pt x="917473" y="713950"/>
                </a:cubicBezTo>
                <a:cubicBezTo>
                  <a:pt x="912668" y="790759"/>
                  <a:pt x="1031935" y="1057994"/>
                  <a:pt x="1006350" y="1126700"/>
                </a:cubicBezTo>
                <a:cubicBezTo>
                  <a:pt x="980765" y="1195406"/>
                  <a:pt x="807212" y="1177256"/>
                  <a:pt x="763960" y="1126185"/>
                </a:cubicBezTo>
                <a:cubicBezTo>
                  <a:pt x="720708" y="1075114"/>
                  <a:pt x="812556" y="830909"/>
                  <a:pt x="746840" y="820276"/>
                </a:cubicBezTo>
                <a:cubicBezTo>
                  <a:pt x="681124" y="809643"/>
                  <a:pt x="430936" y="1069883"/>
                  <a:pt x="369665" y="1062389"/>
                </a:cubicBezTo>
                <a:cubicBezTo>
                  <a:pt x="308394" y="1054895"/>
                  <a:pt x="385232" y="847903"/>
                  <a:pt x="379213" y="775310"/>
                </a:cubicBezTo>
                <a:cubicBezTo>
                  <a:pt x="373194" y="702717"/>
                  <a:pt x="391850" y="685308"/>
                  <a:pt x="333552" y="626829"/>
                </a:cubicBezTo>
                <a:cubicBezTo>
                  <a:pt x="275254" y="568350"/>
                  <a:pt x="58846" y="484750"/>
                  <a:pt x="29423" y="424436"/>
                </a:cubicBezTo>
                <a:cubicBezTo>
                  <a:pt x="0" y="364122"/>
                  <a:pt x="83157" y="267445"/>
                  <a:pt x="157014" y="264947"/>
                </a:cubicBezTo>
                <a:cubicBezTo>
                  <a:pt x="230871" y="262449"/>
                  <a:pt x="406996" y="444890"/>
                  <a:pt x="472563" y="40944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473075" y="1978025"/>
          <a:ext cx="5619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Формула" r:id="rId1" imgW="5181600" imgH="5486400" progId="Equation.3">
                  <p:embed/>
                </p:oleObj>
              </mc:Choice>
              <mc:Fallback>
                <p:oleObj name="Формула" r:id="rId1" imgW="5181600" imgH="5486400" progId="Equation.3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3075" y="1978025"/>
                        <a:ext cx="561975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Прямоугольник 9"/>
          <p:cNvSpPr>
            <a:spLocks noChangeArrowheads="1"/>
          </p:cNvSpPr>
          <p:nvPr/>
        </p:nvSpPr>
        <p:spPr bwMode="auto">
          <a:xfrm>
            <a:off x="979488" y="2032000"/>
            <a:ext cx="38449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– начальная численность</a:t>
            </a:r>
            <a:endParaRPr lang="ru-RU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92125" y="2552700"/>
          <a:ext cx="1587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Формула" r:id="rId3" imgW="14630400" imgH="5486400" progId="Equation.3">
                  <p:embed/>
                </p:oleObj>
              </mc:Choice>
              <mc:Fallback>
                <p:oleObj name="Формула" r:id="rId3" imgW="14630400" imgH="5486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125" y="2552700"/>
                        <a:ext cx="1587500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27250" y="2552700"/>
            <a:ext cx="37480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– после 1 цикла деления</a:t>
            </a:r>
            <a:endParaRPr lang="ru-RU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95300" y="3063875"/>
          <a:ext cx="26447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Формула" r:id="rId5" imgW="24384000" imgH="5486400" progId="Equation.3">
                  <p:embed/>
                </p:oleObj>
              </mc:Choice>
              <mc:Fallback>
                <p:oleObj name="Формула" r:id="rId5" imgW="243840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" y="3063875"/>
                        <a:ext cx="2644775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159125" y="3095625"/>
            <a:ext cx="28860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– после </a:t>
            </a:r>
            <a:r>
              <a:rPr lang="en-US" sz="2400" b="0">
                <a:solidFill>
                  <a:srgbClr val="000000"/>
                </a:solidFill>
              </a:rPr>
              <a:t>2-</a:t>
            </a:r>
            <a:r>
              <a:rPr lang="ru-RU" sz="2400" b="0">
                <a:solidFill>
                  <a:srgbClr val="000000"/>
                </a:solidFill>
              </a:rPr>
              <a:t>х циклов</a:t>
            </a:r>
            <a:endParaRPr lang="ru-RU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42913" y="3600450"/>
          <a:ext cx="29416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7" imgW="27127200" imgH="5791200" progId="Equation.3">
                  <p:embed/>
                </p:oleObj>
              </mc:Choice>
              <mc:Fallback>
                <p:oleObj name="Формула" r:id="rId7" imgW="27127200" imgH="57912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913" y="3600450"/>
                        <a:ext cx="2941637" cy="625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23"/>
          <p:cNvGrpSpPr/>
          <p:nvPr/>
        </p:nvGrpSpPr>
        <p:grpSpPr bwMode="auto">
          <a:xfrm>
            <a:off x="5822950" y="1828800"/>
            <a:ext cx="3044825" cy="2657475"/>
            <a:chOff x="5822950" y="1828799"/>
            <a:chExt cx="3044605" cy="2657476"/>
          </a:xfrm>
        </p:grpSpPr>
        <p:sp>
          <p:nvSpPr>
            <p:cNvPr id="24598" name="Полилиния 16"/>
            <p:cNvSpPr>
              <a:spLocks noChangeArrowheads="1"/>
            </p:cNvSpPr>
            <p:nvPr/>
          </p:nvSpPr>
          <p:spPr bwMode="auto">
            <a:xfrm>
              <a:off x="6422066" y="2041452"/>
              <a:ext cx="2094613" cy="1839432"/>
            </a:xfrm>
            <a:custGeom>
              <a:avLst/>
              <a:gdLst>
                <a:gd name="T0" fmla="*/ 519694 w 2445488"/>
                <a:gd name="T1" fmla="*/ 0 h 1839432"/>
                <a:gd name="T2" fmla="*/ 386382 w 2445488"/>
                <a:gd name="T3" fmla="*/ 1137684 h 1839432"/>
                <a:gd name="T4" fmla="*/ 221436 w 2445488"/>
                <a:gd name="T5" fmla="*/ 1637414 h 1839432"/>
                <a:gd name="T6" fmla="*/ 0 w 2445488"/>
                <a:gd name="T7" fmla="*/ 1839432 h 1839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5488"/>
                <a:gd name="T13" fmla="*/ 0 h 1839432"/>
                <a:gd name="T14" fmla="*/ 2445488 w 2445488"/>
                <a:gd name="T15" fmla="*/ 1839432 h 1839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5488" h="1839432">
                  <a:moveTo>
                    <a:pt x="2445488" y="0"/>
                  </a:moveTo>
                  <a:cubicBezTo>
                    <a:pt x="2248785" y="432391"/>
                    <a:pt x="2052083" y="864782"/>
                    <a:pt x="1818167" y="1137684"/>
                  </a:cubicBezTo>
                  <a:cubicBezTo>
                    <a:pt x="1584251" y="1410586"/>
                    <a:pt x="1345019" y="1520456"/>
                    <a:pt x="1041991" y="1637414"/>
                  </a:cubicBezTo>
                  <a:cubicBezTo>
                    <a:pt x="738963" y="1754372"/>
                    <a:pt x="369481" y="1796902"/>
                    <a:pt x="0" y="1839432"/>
                  </a:cubicBezTo>
                </a:path>
              </a:pathLst>
            </a:custGeom>
            <a:noFill/>
            <a:ln w="22225" algn="ctr">
              <a:solidFill>
                <a:srgbClr val="3333FF"/>
              </a:solidFill>
              <a:rou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grpSp>
          <p:nvGrpSpPr>
            <p:cNvPr id="24599" name="Группа 20"/>
            <p:cNvGrpSpPr/>
            <p:nvPr/>
          </p:nvGrpSpPr>
          <p:grpSpPr bwMode="auto">
            <a:xfrm>
              <a:off x="6187919" y="1828799"/>
              <a:ext cx="2679636" cy="2416971"/>
              <a:chOff x="3923183" y="3019646"/>
              <a:chExt cx="4182291" cy="2799744"/>
            </a:xfrm>
          </p:grpSpPr>
          <p:cxnSp>
            <p:nvCxnSpPr>
              <p:cNvPr id="24600" name="Прямая со стрелкой 17"/>
              <p:cNvCxnSpPr>
                <a:cxnSpLocks noChangeShapeType="1"/>
              </p:cNvCxnSpPr>
              <p:nvPr/>
            </p:nvCxnSpPr>
            <p:spPr bwMode="auto">
              <a:xfrm flipV="1">
                <a:off x="3923183" y="5574925"/>
                <a:ext cx="4182291" cy="1977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tailEnd type="triangle" w="lg" len="lg"/>
              </a:ln>
            </p:spPr>
          </p:cxnSp>
          <p:cxnSp>
            <p:nvCxnSpPr>
              <p:cNvPr id="24601" name="Прямая со стрелкой 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74817" y="4418799"/>
                <a:ext cx="2799744" cy="1438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tailEnd type="triangle" w="lg" len="lg"/>
              </a:ln>
            </p:spPr>
          </p:cxnSp>
        </p:grpSp>
        <p:graphicFrame>
          <p:nvGraphicFramePr>
            <p:cNvPr id="24583" name="Object 2"/>
            <p:cNvGraphicFramePr>
              <a:graphicFrameLocks noChangeAspect="1"/>
            </p:cNvGraphicFramePr>
            <p:nvPr/>
          </p:nvGraphicFramePr>
          <p:xfrm>
            <a:off x="8521700" y="4092575"/>
            <a:ext cx="21272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3" name="Формула" r:id="rId9" imgW="2133600" imgH="3962400" progId="Equation.3">
                    <p:embed/>
                  </p:oleObj>
                </mc:Choice>
                <mc:Fallback>
                  <p:oleObj name="Формула" r:id="rId9" imgW="2133600" imgH="3962400" progId="Equation.3">
                    <p:embed/>
                    <p:pic>
                      <p:nvPicPr>
                        <p:cNvPr id="0" name="Object 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521700" y="4092575"/>
                          <a:ext cx="212725" cy="393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4" name="Object 7"/>
            <p:cNvGraphicFramePr>
              <a:graphicFrameLocks noChangeAspect="1"/>
            </p:cNvGraphicFramePr>
            <p:nvPr/>
          </p:nvGraphicFramePr>
          <p:xfrm>
            <a:off x="5915025" y="3540125"/>
            <a:ext cx="515938" cy="544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4" name="Формула" r:id="rId11" imgW="5181600" imgH="5486400" progId="Equation.3">
                    <p:embed/>
                  </p:oleObj>
                </mc:Choice>
                <mc:Fallback>
                  <p:oleObj name="Формула" r:id="rId11" imgW="5181600" imgH="5486400" progId="Equation.3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15025" y="3540125"/>
                          <a:ext cx="515938" cy="544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Object 8"/>
            <p:cNvGraphicFramePr>
              <a:graphicFrameLocks noChangeAspect="1"/>
            </p:cNvGraphicFramePr>
            <p:nvPr/>
          </p:nvGraphicFramePr>
          <p:xfrm>
            <a:off x="5822950" y="1835150"/>
            <a:ext cx="423863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5" name="Формула" r:id="rId13" imgW="4267200" imgH="4267200" progId="Equation.3">
                    <p:embed/>
                  </p:oleObj>
                </mc:Choice>
                <mc:Fallback>
                  <p:oleObj name="Формула" r:id="rId13" imgW="4267200" imgH="4267200" progId="Equation.3">
                    <p:embed/>
                    <p:pic>
                      <p:nvPicPr>
                        <p:cNvPr id="0" name="Object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822950" y="1835150"/>
                          <a:ext cx="423863" cy="422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57200" y="4433888"/>
            <a:ext cx="8208963" cy="1724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Особенности модели:</a:t>
            </a:r>
            <a:endParaRPr lang="ru-RU" sz="2400">
              <a:solidFill>
                <a:srgbClr val="3333FF"/>
              </a:solidFill>
            </a:endParaRPr>
          </a:p>
          <a:p>
            <a:pPr marL="542925" lvl="1" indent="-373380">
              <a:buFont typeface="Arial" panose="020B0604020202020204" pitchFamily="34" charset="0"/>
              <a:buAutoNum type="arabicParenR"/>
            </a:pPr>
            <a:r>
              <a:rPr lang="ru-RU" sz="2400" b="0"/>
              <a:t>не учитывается смертность</a:t>
            </a:r>
            <a:endParaRPr lang="ru-RU" sz="2400" b="0"/>
          </a:p>
          <a:p>
            <a:pPr marL="542925" lvl="1" indent="-373380">
              <a:spcBef>
                <a:spcPts val="600"/>
              </a:spcBef>
              <a:buFont typeface="Arial" panose="020B0604020202020204" pitchFamily="34" charset="0"/>
              <a:buAutoNum type="arabicParenR"/>
            </a:pPr>
            <a:r>
              <a:rPr lang="ru-RU" sz="2400" b="0"/>
              <a:t>не учитывается влияние внешней среды</a:t>
            </a:r>
            <a:endParaRPr lang="ru-RU" sz="2400" b="0"/>
          </a:p>
          <a:p>
            <a:pPr marL="542925" lvl="1" indent="-373380">
              <a:spcBef>
                <a:spcPts val="600"/>
              </a:spcBef>
              <a:buFont typeface="Arial" panose="020B0604020202020204" pitchFamily="34" charset="0"/>
              <a:buAutoNum type="arabicParenR"/>
            </a:pPr>
            <a:r>
              <a:rPr lang="ru-RU" sz="2400" b="0"/>
              <a:t>не учитывается влияние других видов</a:t>
            </a:r>
            <a:endParaRPr lang="ru-RU" sz="2400" b="0"/>
          </a:p>
        </p:txBody>
      </p:sp>
      <p:graphicFrame>
        <p:nvGraphicFramePr>
          <p:cNvPr id="26" name="Object 9"/>
          <p:cNvGraphicFramePr>
            <a:graphicFrameLocks noChangeAspect="1"/>
          </p:cNvGraphicFramePr>
          <p:nvPr/>
        </p:nvGraphicFramePr>
        <p:xfrm>
          <a:off x="6638925" y="1973263"/>
          <a:ext cx="16192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Формула" r:id="rId15" imgW="14935200" imgH="5791200" progId="Equation.3">
                  <p:embed/>
                </p:oleObj>
              </mc:Choice>
              <mc:Fallback>
                <p:oleObj name="Формула" r:id="rId15" imgW="14935200" imgH="57912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38925" y="1973263"/>
                        <a:ext cx="1619250" cy="625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497513" y="850900"/>
            <a:ext cx="1498600" cy="819150"/>
          </a:xfrm>
          <a:prstGeom prst="ellipse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775075" y="850900"/>
            <a:ext cx="1584325" cy="819150"/>
          </a:xfrm>
          <a:prstGeom prst="ellipse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30A6C3-0EC9-46F9-9811-376421ADBA69}" type="slidenum">
              <a:rPr lang="ru-RU" smtClean="0"/>
            </a:fld>
            <a:endParaRPr lang="ru-RU" smtClean="0"/>
          </a:p>
        </p:txBody>
      </p:sp>
      <p:sp>
        <p:nvSpPr>
          <p:cNvPr id="2561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Рождаемость и смертность</a:t>
            </a:r>
            <a:endParaRPr lang="ru-RU" sz="3000"/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035175" y="984250"/>
          <a:ext cx="48593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Формула" r:id="rId1" imgW="44805600" imgH="5791200" progId="Equation.3">
                  <p:embed/>
                </p:oleObj>
              </mc:Choice>
              <mc:Fallback>
                <p:oleObj name="Формула" r:id="rId1" imgW="44805600" imgH="5791200" progId="Equation.3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35175" y="984250"/>
                        <a:ext cx="4859338" cy="625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36563" y="1590675"/>
          <a:ext cx="5953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Формула" r:id="rId3" imgW="5486400" imgH="5791200" progId="Equation.3">
                  <p:embed/>
                </p:oleObj>
              </mc:Choice>
              <mc:Fallback>
                <p:oleObj name="Формула" r:id="rId3" imgW="5486400" imgH="57912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1590675"/>
                        <a:ext cx="595312" cy="625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79488" y="1628775"/>
            <a:ext cx="44180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– коэффициент рождаемости</a:t>
            </a:r>
            <a:endParaRPr lang="ru-RU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68313" y="2116138"/>
          <a:ext cx="5302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Формула" r:id="rId5" imgW="4876800" imgH="5486400" progId="Equation.3">
                  <p:embed/>
                </p:oleObj>
              </mc:Choice>
              <mc:Fallback>
                <p:oleObj name="Формула" r:id="rId5" imgW="4876800" imgH="5486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313" y="2116138"/>
                        <a:ext cx="530225" cy="5921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9488" y="2138363"/>
            <a:ext cx="41529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– коэффициент смертности</a:t>
            </a:r>
            <a:endParaRPr lang="ru-RU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389063" y="2670175"/>
          <a:ext cx="204946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7" imgW="18897600" imgH="5486400" progId="Equation.3">
                  <p:embed/>
                </p:oleObj>
              </mc:Choice>
              <mc:Fallback>
                <p:oleObj name="Формула" r:id="rId7" imgW="18897600" imgH="54864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9063" y="2670175"/>
                        <a:ext cx="2049462" cy="592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439863" y="4098925"/>
          <a:ext cx="2584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Формула" r:id="rId9" imgW="23774400" imgH="5791200" progId="Equation.3">
                  <p:embed/>
                </p:oleObj>
              </mc:Choice>
              <mc:Fallback>
                <p:oleObj name="Формула" r:id="rId9" imgW="23774400" imgH="5791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39863" y="4098925"/>
                        <a:ext cx="2584450" cy="625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2588" y="4859338"/>
            <a:ext cx="8208962" cy="1724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Особенности модели:</a:t>
            </a:r>
            <a:endParaRPr lang="ru-RU" sz="2400">
              <a:solidFill>
                <a:srgbClr val="3333FF"/>
              </a:solidFill>
            </a:endParaRPr>
          </a:p>
          <a:p>
            <a:pPr marL="542925" lvl="1" indent="-373380">
              <a:spcBef>
                <a:spcPts val="600"/>
              </a:spcBef>
              <a:buFont typeface="Arial" panose="020B0604020202020204" pitchFamily="34" charset="0"/>
              <a:buAutoNum type="arabicParenR"/>
            </a:pPr>
            <a:r>
              <a:rPr lang="ru-RU" sz="2400" b="0"/>
              <a:t>не учитывается влияние численности 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0"/>
              <a:t> и внешней среды на 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0"/>
          </a:p>
          <a:p>
            <a:pPr marL="542925" lvl="1" indent="-373380">
              <a:spcBef>
                <a:spcPts val="600"/>
              </a:spcBef>
              <a:buFont typeface="Arial" panose="020B0604020202020204" pitchFamily="34" charset="0"/>
              <a:buAutoNum type="arabicParenR"/>
            </a:pPr>
            <a:r>
              <a:rPr lang="ru-RU" sz="2400" b="0"/>
              <a:t>не учитывается влияние других видов на 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>
            <a:spLocks noChangeArrowheads="1"/>
          </p:cNvSpPr>
          <p:nvPr/>
        </p:nvSpPr>
        <p:spPr bwMode="auto">
          <a:xfrm>
            <a:off x="6065838" y="2509838"/>
            <a:ext cx="2371725" cy="949325"/>
          </a:xfrm>
          <a:custGeom>
            <a:avLst/>
            <a:gdLst>
              <a:gd name="T0" fmla="*/ 1800982 w 2445488"/>
              <a:gd name="T1" fmla="*/ 0 h 1839432"/>
              <a:gd name="T2" fmla="*/ 1338990 w 2445488"/>
              <a:gd name="T3" fmla="*/ 1525 h 1839432"/>
              <a:gd name="T4" fmla="*/ 767375 w 2445488"/>
              <a:gd name="T5" fmla="*/ 2194 h 1839432"/>
              <a:gd name="T6" fmla="*/ 0 w 2445488"/>
              <a:gd name="T7" fmla="*/ 2465 h 1839432"/>
              <a:gd name="T8" fmla="*/ 0 60000 65536"/>
              <a:gd name="T9" fmla="*/ 0 60000 65536"/>
              <a:gd name="T10" fmla="*/ 0 60000 65536"/>
              <a:gd name="T11" fmla="*/ 0 60000 65536"/>
              <a:gd name="T12" fmla="*/ 0 w 2445488"/>
              <a:gd name="T13" fmla="*/ 0 h 1839432"/>
              <a:gd name="T14" fmla="*/ 2445488 w 2445488"/>
              <a:gd name="T15" fmla="*/ 1839432 h 1839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5488" h="1839432">
                <a:moveTo>
                  <a:pt x="2445488" y="0"/>
                </a:moveTo>
                <a:cubicBezTo>
                  <a:pt x="2248785" y="432391"/>
                  <a:pt x="2052083" y="864782"/>
                  <a:pt x="1818167" y="1137684"/>
                </a:cubicBezTo>
                <a:cubicBezTo>
                  <a:pt x="1584251" y="1410586"/>
                  <a:pt x="1345019" y="1520456"/>
                  <a:pt x="1041991" y="1637414"/>
                </a:cubicBezTo>
                <a:cubicBezTo>
                  <a:pt x="738963" y="1754372"/>
                  <a:pt x="369481" y="1796902"/>
                  <a:pt x="0" y="1839432"/>
                </a:cubicBezTo>
              </a:path>
            </a:pathLst>
          </a:custGeom>
          <a:noFill/>
          <a:ln w="28575" algn="ctr">
            <a:solidFill>
              <a:srgbClr val="008000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2" name="Группа 30"/>
          <p:cNvGrpSpPr/>
          <p:nvPr/>
        </p:nvGrpSpPr>
        <p:grpSpPr bwMode="auto">
          <a:xfrm>
            <a:off x="5373688" y="2168525"/>
            <a:ext cx="3462337" cy="2881313"/>
            <a:chOff x="5374351" y="2169092"/>
            <a:chExt cx="3461305" cy="2881373"/>
          </a:xfrm>
        </p:grpSpPr>
        <p:grpSp>
          <p:nvGrpSpPr>
            <p:cNvPr id="25626" name="Группа 20"/>
            <p:cNvGrpSpPr/>
            <p:nvPr/>
          </p:nvGrpSpPr>
          <p:grpSpPr bwMode="auto">
            <a:xfrm>
              <a:off x="5800417" y="2169092"/>
              <a:ext cx="3035239" cy="2620699"/>
              <a:chOff x="3923183" y="3019646"/>
              <a:chExt cx="4182291" cy="2799744"/>
            </a:xfrm>
          </p:grpSpPr>
          <p:cxnSp>
            <p:nvCxnSpPr>
              <p:cNvPr id="25627" name="Прямая со стрелкой 21"/>
              <p:cNvCxnSpPr>
                <a:cxnSpLocks noChangeShapeType="1"/>
              </p:cNvCxnSpPr>
              <p:nvPr/>
            </p:nvCxnSpPr>
            <p:spPr bwMode="auto">
              <a:xfrm flipV="1">
                <a:off x="3923183" y="5574925"/>
                <a:ext cx="4182291" cy="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tailEnd type="triangle" w="lg" len="lg"/>
              </a:ln>
            </p:spPr>
          </p:cxnSp>
          <p:cxnSp>
            <p:nvCxnSpPr>
              <p:cNvPr id="25628" name="Прямая со стрелкой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74817" y="4418799"/>
                <a:ext cx="2799744" cy="1438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tailEnd type="triangle" w="lg" len="lg"/>
              </a:ln>
            </p:spPr>
          </p:cxnSp>
        </p:grpSp>
        <p:graphicFrame>
          <p:nvGraphicFramePr>
            <p:cNvPr id="25610" name="Object 2"/>
            <p:cNvGraphicFramePr>
              <a:graphicFrameLocks noChangeAspect="1"/>
            </p:cNvGraphicFramePr>
            <p:nvPr/>
          </p:nvGraphicFramePr>
          <p:xfrm>
            <a:off x="8443904" y="4623588"/>
            <a:ext cx="240955" cy="426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0" name="Формула" r:id="rId11" imgW="2133600" imgH="3962400" progId="Equation.3">
                    <p:embed/>
                  </p:oleObj>
                </mc:Choice>
                <mc:Fallback>
                  <p:oleObj name="Формула" r:id="rId11" imgW="2133600" imgH="3962400" progId="Equation.3">
                    <p:embed/>
                    <p:pic>
                      <p:nvPicPr>
                        <p:cNvPr id="0" name="Object 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443904" y="4623588"/>
                          <a:ext cx="240955" cy="4268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1" name="Object 8"/>
            <p:cNvGraphicFramePr>
              <a:graphicFrameLocks noChangeAspect="1"/>
            </p:cNvGraphicFramePr>
            <p:nvPr/>
          </p:nvGraphicFramePr>
          <p:xfrm>
            <a:off x="5374351" y="3195242"/>
            <a:ext cx="584406" cy="59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" name="Формула" r:id="rId13" imgW="5181600" imgH="5486400" progId="Equation.3">
                    <p:embed/>
                  </p:oleObj>
                </mc:Choice>
                <mc:Fallback>
                  <p:oleObj name="Формула" r:id="rId13" imgW="5181600" imgH="5486400" progId="Equation.3">
                    <p:embed/>
                    <p:pic>
                      <p:nvPicPr>
                        <p:cNvPr id="0" name="Object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374351" y="3195242"/>
                          <a:ext cx="584406" cy="590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2" name="Object 9"/>
            <p:cNvGraphicFramePr>
              <a:graphicFrameLocks noChangeAspect="1"/>
            </p:cNvGraphicFramePr>
            <p:nvPr/>
          </p:nvGraphicFramePr>
          <p:xfrm>
            <a:off x="5387015" y="2175927"/>
            <a:ext cx="480112" cy="457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" name="Формула" r:id="rId15" imgW="4267200" imgH="4267200" progId="Equation.3">
                    <p:embed/>
                  </p:oleObj>
                </mc:Choice>
                <mc:Fallback>
                  <p:oleObj name="Формула" r:id="rId15" imgW="4267200" imgH="4267200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387015" y="2175927"/>
                          <a:ext cx="480112" cy="4578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63538" y="3297238"/>
            <a:ext cx="3916362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Коэффициент изменения </a:t>
            </a:r>
            <a:br>
              <a:rPr lang="ru-RU" sz="2400" b="0">
                <a:solidFill>
                  <a:srgbClr val="000000"/>
                </a:solidFill>
              </a:rPr>
            </a:br>
            <a:r>
              <a:rPr lang="ru-RU" sz="2400" b="0">
                <a:solidFill>
                  <a:srgbClr val="000000"/>
                </a:solidFill>
              </a:rPr>
              <a:t>численности</a:t>
            </a:r>
            <a:endParaRPr lang="ru-RU"/>
          </a:p>
        </p:txBody>
      </p:sp>
      <p:sp>
        <p:nvSpPr>
          <p:cNvPr id="25" name="Полилиния 24"/>
          <p:cNvSpPr>
            <a:spLocks noChangeArrowheads="1"/>
          </p:cNvSpPr>
          <p:nvPr/>
        </p:nvSpPr>
        <p:spPr bwMode="auto">
          <a:xfrm flipH="1">
            <a:off x="6076950" y="3476625"/>
            <a:ext cx="2371725" cy="949325"/>
          </a:xfrm>
          <a:custGeom>
            <a:avLst/>
            <a:gdLst>
              <a:gd name="T0" fmla="*/ 1800982 w 2445488"/>
              <a:gd name="T1" fmla="*/ 0 h 1839432"/>
              <a:gd name="T2" fmla="*/ 1338990 w 2445488"/>
              <a:gd name="T3" fmla="*/ 1525 h 1839432"/>
              <a:gd name="T4" fmla="*/ 767375 w 2445488"/>
              <a:gd name="T5" fmla="*/ 2194 h 1839432"/>
              <a:gd name="T6" fmla="*/ 0 w 2445488"/>
              <a:gd name="T7" fmla="*/ 2465 h 1839432"/>
              <a:gd name="T8" fmla="*/ 0 60000 65536"/>
              <a:gd name="T9" fmla="*/ 0 60000 65536"/>
              <a:gd name="T10" fmla="*/ 0 60000 65536"/>
              <a:gd name="T11" fmla="*/ 0 60000 65536"/>
              <a:gd name="T12" fmla="*/ 0 w 2445488"/>
              <a:gd name="T13" fmla="*/ 0 h 1839432"/>
              <a:gd name="T14" fmla="*/ 2445488 w 2445488"/>
              <a:gd name="T15" fmla="*/ 1839432 h 1839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5488" h="1839432">
                <a:moveTo>
                  <a:pt x="2445488" y="0"/>
                </a:moveTo>
                <a:cubicBezTo>
                  <a:pt x="2248785" y="432391"/>
                  <a:pt x="2052083" y="864782"/>
                  <a:pt x="1818167" y="1137684"/>
                </a:cubicBezTo>
                <a:cubicBezTo>
                  <a:pt x="1584251" y="1410586"/>
                  <a:pt x="1345019" y="1520456"/>
                  <a:pt x="1041991" y="1637414"/>
                </a:cubicBezTo>
                <a:cubicBezTo>
                  <a:pt x="738963" y="1754372"/>
                  <a:pt x="369481" y="1796902"/>
                  <a:pt x="0" y="1839432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cxnSp>
        <p:nvCxnSpPr>
          <p:cNvPr id="27" name="Прямая соединительная линия 26"/>
          <p:cNvCxnSpPr>
            <a:cxnSpLocks noChangeShapeType="1"/>
          </p:cNvCxnSpPr>
          <p:nvPr/>
        </p:nvCxnSpPr>
        <p:spPr bwMode="auto">
          <a:xfrm rot="10800000" flipH="1" flipV="1">
            <a:off x="6076950" y="3465513"/>
            <a:ext cx="2451100" cy="0"/>
          </a:xfrm>
          <a:prstGeom prst="line">
            <a:avLst/>
          </a:prstGeom>
          <a:noFill/>
          <a:ln w="28575" algn="ctr">
            <a:solidFill>
              <a:srgbClr val="3333FF"/>
            </a:solidFill>
            <a:round/>
            <a:tailEnd type="none" w="lg" len="lg"/>
          </a:ln>
        </p:spPr>
      </p:cxnSp>
      <p:graphicFrame>
        <p:nvGraphicFramePr>
          <p:cNvPr id="28" name="Object 10"/>
          <p:cNvGraphicFramePr>
            <a:graphicFrameLocks noChangeAspect="1"/>
          </p:cNvGraphicFramePr>
          <p:nvPr/>
        </p:nvGraphicFramePr>
        <p:xfrm>
          <a:off x="7294563" y="2538413"/>
          <a:ext cx="7286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Формула" r:id="rId17" imgW="8839200" imgH="3962400" progId="Equation.3">
                  <p:embed/>
                </p:oleObj>
              </mc:Choice>
              <mc:Fallback>
                <p:oleObj name="Формула" r:id="rId17" imgW="8839200" imgH="39624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94563" y="2538413"/>
                        <a:ext cx="728662" cy="327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7888288" y="3090863"/>
          <a:ext cx="7302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Формула" r:id="rId19" imgW="8839200" imgH="3962400" progId="Equation.3">
                  <p:embed/>
                </p:oleObj>
              </mc:Choice>
              <mc:Fallback>
                <p:oleObj name="Формула" r:id="rId19" imgW="8839200" imgH="39624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88288" y="3090863"/>
                        <a:ext cx="730250" cy="327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/>
        </p:nvGraphicFramePr>
        <p:xfrm>
          <a:off x="7188200" y="3911600"/>
          <a:ext cx="7286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Формула" r:id="rId21" imgW="8839200" imgH="3962400" progId="Equation.3">
                  <p:embed/>
                </p:oleObj>
              </mc:Choice>
              <mc:Fallback>
                <p:oleObj name="Формула" r:id="rId21" imgW="8839200" imgH="39624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88200" y="3911600"/>
                        <a:ext cx="728663" cy="325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7" grpId="0"/>
      <p:bldP spid="9" grpId="0"/>
      <p:bldP spid="15" grpId="0" build="p"/>
      <p:bldP spid="17" grpId="0" animBg="1"/>
      <p:bldP spid="24" grpId="0"/>
      <p:bldP spid="2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FDC157-4330-4F37-BDBF-87F4163C7D65}" type="slidenum">
              <a:rPr lang="ru-RU" smtClean="0"/>
            </a:fld>
            <a:endParaRPr lang="ru-RU" smtClean="0"/>
          </a:p>
        </p:txBody>
      </p:sp>
      <p:sp>
        <p:nvSpPr>
          <p:cNvPr id="2662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Влияние численности и внешней среды</a:t>
            </a:r>
            <a:endParaRPr lang="ru-RU" sz="3000"/>
          </a:p>
        </p:txBody>
      </p:sp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774950" y="989013"/>
          <a:ext cx="31480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1" imgW="28956000" imgH="5486400" progId="Equation.3">
                  <p:embed/>
                </p:oleObj>
              </mc:Choice>
              <mc:Fallback>
                <p:oleObj name="Формула" r:id="rId1" imgW="28956000" imgH="5486400" progId="Equation.3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74950" y="989013"/>
                        <a:ext cx="3148013" cy="5921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49275" y="979488"/>
          <a:ext cx="20494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Формула" r:id="rId3" imgW="18897600" imgH="5486400" progId="Equation.3">
                  <p:embed/>
                </p:oleObj>
              </mc:Choice>
              <mc:Fallback>
                <p:oleObj name="Формула" r:id="rId3" imgW="18897600" imgH="5486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979488"/>
                        <a:ext cx="2049463" cy="592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755900" y="1531938"/>
            <a:ext cx="54594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>
                <a:solidFill>
                  <a:srgbClr val="000000"/>
                </a:solidFill>
              </a:rPr>
              <a:t> </a:t>
            </a:r>
            <a:r>
              <a:rPr lang="ru-RU" sz="2400" b="0">
                <a:solidFill>
                  <a:srgbClr val="000000"/>
                </a:solidFill>
              </a:rPr>
              <a:t>– коэффициент устойчивости вида</a:t>
            </a: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755900" y="2043113"/>
            <a:ext cx="50784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0">
                <a:solidFill>
                  <a:srgbClr val="000000"/>
                </a:solidFill>
              </a:rPr>
              <a:t>– коэффициент среды обитания</a:t>
            </a:r>
            <a:endParaRPr lang="ru-RU"/>
          </a:p>
        </p:txBody>
      </p:sp>
      <p:pic>
        <p:nvPicPr>
          <p:cNvPr id="131079" name="Picture 7" descr="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625" y="2814638"/>
            <a:ext cx="4095750" cy="30226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818063" y="2747963"/>
            <a:ext cx="4176712" cy="2462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333FF"/>
                </a:solidFill>
              </a:rPr>
              <a:t>Варианты:</a:t>
            </a:r>
            <a:endParaRPr lang="ru-RU" sz="2400">
              <a:solidFill>
                <a:srgbClr val="3333FF"/>
              </a:solidFill>
            </a:endParaRPr>
          </a:p>
          <a:p>
            <a:pPr marL="360680" lvl="1" indent="-180975">
              <a:buFont typeface="Arial" panose="020B0604020202020204" pitchFamily="34" charset="0"/>
              <a:buChar char="•"/>
            </a:pPr>
            <a:r>
              <a:rPr lang="ru-RU" sz="2400" b="0"/>
              <a:t>устанавливается постоянная численность</a:t>
            </a:r>
            <a:endParaRPr lang="ru-RU" sz="2400" b="0"/>
          </a:p>
          <a:p>
            <a:pPr marL="360680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0"/>
              <a:t>постоянно меняется (колебания)</a:t>
            </a:r>
            <a:endParaRPr lang="ru-RU" sz="2400" b="0"/>
          </a:p>
          <a:p>
            <a:pPr marL="360680" lvl="1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0"/>
              <a:t>вымирание</a:t>
            </a:r>
            <a:endParaRPr lang="ru-RU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5EAE91-1D49-48BE-BF23-4D958F4E660C}" type="slidenum">
              <a:rPr lang="ru-RU" smtClean="0"/>
            </a:fld>
            <a:endParaRPr lang="ru-RU" smtClean="0"/>
          </a:p>
        </p:txBody>
      </p:sp>
      <p:sp>
        <p:nvSpPr>
          <p:cNvPr id="2765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Влияние других видов</a:t>
            </a:r>
            <a:endParaRPr lang="ru-RU" sz="300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73288" y="3517900"/>
            <a:ext cx="4727575" cy="2859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504825" y="1317625"/>
          <a:ext cx="49228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Формула" r:id="rId2" imgW="51206400" imgH="10972800" progId="Equation.3">
                  <p:embed/>
                </p:oleObj>
              </mc:Choice>
              <mc:Fallback>
                <p:oleObj name="Формула" r:id="rId2" imgW="51206400" imgH="10972800" progId="Equation.3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825" y="1317625"/>
                        <a:ext cx="4922838" cy="1050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407988" y="830263"/>
            <a:ext cx="77819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>
                <a:solidFill>
                  <a:srgbClr val="000000"/>
                </a:solidFill>
              </a:rPr>
              <a:t> – </a:t>
            </a:r>
            <a:r>
              <a:rPr lang="ru-RU" sz="2400" b="0">
                <a:solidFill>
                  <a:srgbClr val="000000"/>
                </a:solidFill>
              </a:rPr>
              <a:t>численность белок,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>
                <a:solidFill>
                  <a:srgbClr val="000000"/>
                </a:solidFill>
              </a:rPr>
              <a:t> – </a:t>
            </a:r>
            <a:r>
              <a:rPr lang="ru-RU" sz="2400" b="0">
                <a:solidFill>
                  <a:srgbClr val="000000"/>
                </a:solidFill>
              </a:rPr>
              <a:t>численность бурундуков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07988" y="2457450"/>
            <a:ext cx="39703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>
                <a:solidFill>
                  <a:srgbClr val="000000"/>
                </a:solidFill>
              </a:rPr>
              <a:t>,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sz="2400" b="0">
                <a:solidFill>
                  <a:srgbClr val="000000"/>
                </a:solidFill>
              </a:rPr>
              <a:t>– </a:t>
            </a:r>
            <a:r>
              <a:rPr lang="ru-RU" sz="2400" b="0">
                <a:solidFill>
                  <a:srgbClr val="000000"/>
                </a:solidFill>
              </a:rPr>
              <a:t>взаимное влияние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7988" y="2903538"/>
            <a:ext cx="785336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0">
                <a:solidFill>
                  <a:srgbClr val="000000"/>
                </a:solidFill>
              </a:rPr>
              <a:t>если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&gt;K</a:t>
            </a:r>
            <a:r>
              <a:rPr lang="en-US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0">
                <a:solidFill>
                  <a:srgbClr val="000000"/>
                </a:solidFill>
              </a:rPr>
              <a:t>или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&gt;K</a:t>
            </a:r>
            <a:r>
              <a:rPr lang="ru-RU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>
                <a:solidFill>
                  <a:srgbClr val="000000"/>
                </a:solidFill>
              </a:rPr>
              <a:t>– </a:t>
            </a:r>
            <a:r>
              <a:rPr lang="ru-RU" sz="2400" b="0">
                <a:solidFill>
                  <a:srgbClr val="000000"/>
                </a:solidFill>
              </a:rPr>
              <a:t>враждующие виды</a:t>
            </a:r>
            <a:endParaRPr lang="ru-RU"/>
          </a:p>
        </p:txBody>
      </p:sp>
      <p:grpSp>
        <p:nvGrpSpPr>
          <p:cNvPr id="2" name="Group 34"/>
          <p:cNvGrpSpPr/>
          <p:nvPr/>
        </p:nvGrpSpPr>
        <p:grpSpPr bwMode="auto">
          <a:xfrm>
            <a:off x="5632450" y="1379538"/>
            <a:ext cx="3149600" cy="936625"/>
            <a:chOff x="464" y="2126"/>
            <a:chExt cx="1984" cy="590"/>
          </a:xfrm>
        </p:grpSpPr>
        <p:sp>
          <p:nvSpPr>
            <p:cNvPr id="27659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1690" cy="523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Откуда видно </a:t>
              </a:r>
              <a:br>
                <a:rPr lang="ru-RU" sz="2400"/>
              </a:br>
              <a:r>
                <a:rPr lang="ru-RU" sz="2400"/>
                <a:t>  влияние?</a:t>
              </a:r>
              <a:endParaRPr lang="ru-RU" sz="2400"/>
            </a:p>
          </p:txBody>
        </p:sp>
        <p:sp>
          <p:nvSpPr>
            <p:cNvPr id="27660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B9C29C-03A4-49FF-93EB-DD84E1F6AD6A}" type="slidenum">
              <a:rPr lang="ru-RU" smtClean="0"/>
            </a:fld>
            <a:endParaRPr lang="ru-RU" smtClean="0"/>
          </a:p>
        </p:txBody>
      </p:sp>
      <p:sp>
        <p:nvSpPr>
          <p:cNvPr id="2867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Моделирование двух популяций</a:t>
            </a:r>
            <a:endParaRPr lang="ru-RU" sz="3000"/>
          </a:p>
        </p:txBody>
      </p:sp>
      <p:pic>
        <p:nvPicPr>
          <p:cNvPr id="28680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8950" y="1871663"/>
            <a:ext cx="8259763" cy="22431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grpSp>
        <p:nvGrpSpPr>
          <p:cNvPr id="2" name="Группа 8"/>
          <p:cNvGrpSpPr/>
          <p:nvPr/>
        </p:nvGrpSpPr>
        <p:grpSpPr bwMode="auto">
          <a:xfrm>
            <a:off x="1506538" y="4200525"/>
            <a:ext cx="5064125" cy="679450"/>
            <a:chOff x="1495573" y="4423145"/>
            <a:chExt cx="5064714" cy="680483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1495573" y="4423145"/>
              <a:ext cx="5064714" cy="680483"/>
            </a:xfrm>
            <a:prstGeom prst="wedgeRoundRectCallout">
              <a:avLst>
                <a:gd name="adj1" fmla="val -10720"/>
                <a:gd name="adj2" fmla="val -178761"/>
                <a:gd name="adj3" fmla="val 16667"/>
              </a:avLst>
            </a:prstGeom>
            <a:solidFill>
              <a:srgbClr val="FFFF99"/>
            </a:solidFill>
            <a:ln w="12700">
              <a:noFill/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sz="2200" b="0" dirty="0"/>
            </a:p>
          </p:txBody>
        </p:sp>
        <p:graphicFrame>
          <p:nvGraphicFramePr>
            <p:cNvPr id="28676" name="Object 2"/>
            <p:cNvGraphicFramePr>
              <a:graphicFrameLocks noChangeAspect="1"/>
            </p:cNvGraphicFramePr>
            <p:nvPr/>
          </p:nvGraphicFramePr>
          <p:xfrm>
            <a:off x="1609356" y="4504660"/>
            <a:ext cx="477837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" name="Формула" r:id="rId2" imgW="49682400" imgH="5486400" progId="Equation.3">
                    <p:embed/>
                  </p:oleObj>
                </mc:Choice>
                <mc:Fallback>
                  <p:oleObj name="Формула" r:id="rId2" imgW="49682400" imgH="5486400" progId="Equation.3">
                    <p:embed/>
                    <p:pic>
                      <p:nvPicPr>
                        <p:cNvPr id="0" name="Object 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09356" y="4504660"/>
                          <a:ext cx="477837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9"/>
          <p:cNvGrpSpPr/>
          <p:nvPr/>
        </p:nvGrpSpPr>
        <p:grpSpPr bwMode="auto">
          <a:xfrm>
            <a:off x="3419475" y="946150"/>
            <a:ext cx="684213" cy="681038"/>
            <a:chOff x="3685878" y="4423145"/>
            <a:chExt cx="684104" cy="680483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3685878" y="4423145"/>
              <a:ext cx="684104" cy="680483"/>
            </a:xfrm>
            <a:prstGeom prst="wedgeRoundRectCallout">
              <a:avLst>
                <a:gd name="adj1" fmla="val 51449"/>
                <a:gd name="adj2" fmla="val 213427"/>
                <a:gd name="adj3" fmla="val 16667"/>
              </a:avLst>
            </a:prstGeom>
            <a:solidFill>
              <a:srgbClr val="FFFF99"/>
            </a:solidFill>
            <a:ln w="12700">
              <a:noFill/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sz="2200" b="0" dirty="0"/>
            </a:p>
          </p:txBody>
        </p:sp>
        <p:graphicFrame>
          <p:nvGraphicFramePr>
            <p:cNvPr id="28675" name="Object 3"/>
            <p:cNvGraphicFramePr>
              <a:graphicFrameLocks noChangeAspect="1"/>
            </p:cNvGraphicFramePr>
            <p:nvPr/>
          </p:nvGraphicFramePr>
          <p:xfrm>
            <a:off x="3833924" y="4504846"/>
            <a:ext cx="49847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4" imgW="5181600" imgH="5486400" progId="Equation.3">
                    <p:embed/>
                  </p:oleObj>
                </mc:Choice>
                <mc:Fallback>
                  <p:oleObj name="Формула" r:id="rId4" imgW="5181600" imgH="5486400" progId="Equation.3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33924" y="4504846"/>
                          <a:ext cx="49847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12"/>
          <p:cNvGrpSpPr/>
          <p:nvPr/>
        </p:nvGrpSpPr>
        <p:grpSpPr bwMode="auto">
          <a:xfrm>
            <a:off x="4940300" y="946150"/>
            <a:ext cx="684213" cy="681038"/>
            <a:chOff x="3685878" y="4423145"/>
            <a:chExt cx="684104" cy="680483"/>
          </a:xfrm>
        </p:grpSpPr>
        <p:sp>
          <p:nvSpPr>
            <p:cNvPr id="14" name="Скругленная прямоугольная выноска 13"/>
            <p:cNvSpPr/>
            <p:nvPr/>
          </p:nvSpPr>
          <p:spPr>
            <a:xfrm>
              <a:off x="3685878" y="4423145"/>
              <a:ext cx="684104" cy="680483"/>
            </a:xfrm>
            <a:prstGeom prst="wedgeRoundRectCallout">
              <a:avLst>
                <a:gd name="adj1" fmla="val 51449"/>
                <a:gd name="adj2" fmla="val 213427"/>
                <a:gd name="adj3" fmla="val 16667"/>
              </a:avLst>
            </a:prstGeom>
            <a:solidFill>
              <a:srgbClr val="FFFF99"/>
            </a:solidFill>
            <a:ln w="12700">
              <a:noFill/>
            </a:ln>
            <a:effectLst>
              <a:outerShdw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sz="2200" b="0" dirty="0"/>
            </a:p>
          </p:txBody>
        </p:sp>
        <p:graphicFrame>
          <p:nvGraphicFramePr>
            <p:cNvPr id="28674" name="Object 1"/>
            <p:cNvGraphicFramePr>
              <a:graphicFrameLocks noChangeAspect="1"/>
            </p:cNvGraphicFramePr>
            <p:nvPr/>
          </p:nvGraphicFramePr>
          <p:xfrm>
            <a:off x="3804610" y="4504513"/>
            <a:ext cx="557213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6" imgW="5791200" imgH="5486400" progId="Equation.3">
                    <p:embed/>
                  </p:oleObj>
                </mc:Choice>
                <mc:Fallback>
                  <p:oleObj name="Формула" r:id="rId6" imgW="5791200" imgH="5486400" progId="Equation.3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04610" y="4504513"/>
                          <a:ext cx="557213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4"/>
          <p:cNvGrpSpPr/>
          <p:nvPr/>
        </p:nvGrpSpPr>
        <p:grpSpPr bwMode="auto">
          <a:xfrm>
            <a:off x="1370013" y="5387975"/>
            <a:ext cx="6327775" cy="663575"/>
            <a:chOff x="464" y="2126"/>
            <a:chExt cx="3986" cy="418"/>
          </a:xfrm>
        </p:grpSpPr>
        <p:sp>
          <p:nvSpPr>
            <p:cNvPr id="28685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3692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/>
                <a:t>  Как скопировать формулы «вниз»?</a:t>
              </a:r>
              <a:endParaRPr lang="ru-RU" sz="2400"/>
            </a:p>
          </p:txBody>
        </p:sp>
        <p:sp>
          <p:nvSpPr>
            <p:cNvPr id="28686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8FF9F1-625C-43DA-9F5A-21CDFEEAA967}" type="slidenum">
              <a:rPr lang="ru-RU" smtClean="0"/>
            </a:fld>
            <a:endParaRPr lang="ru-RU" smtClean="0"/>
          </a:p>
        </p:txBody>
      </p:sp>
      <p:sp>
        <p:nvSpPr>
          <p:cNvPr id="7270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Конец фильма</a:t>
            </a:r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D47F16-580F-4287-BB96-ECA7EDFF853E}" type="slidenum">
              <a:rPr lang="ru-RU" smtClean="0"/>
            </a:fld>
            <a:endParaRPr lang="ru-RU" smtClean="0"/>
          </a:p>
        </p:txBody>
      </p:sp>
      <p:sp>
        <p:nvSpPr>
          <p:cNvPr id="3789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Ввод данных</a:t>
            </a:r>
            <a:endParaRPr lang="ru-RU" sz="3000"/>
          </a:p>
        </p:txBody>
      </p:sp>
      <p:pic>
        <p:nvPicPr>
          <p:cNvPr id="216066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17725" y="1876425"/>
            <a:ext cx="4953000" cy="258921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99000"/>
              </a:prst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60375" y="1114425"/>
            <a:ext cx="1570038" cy="1320800"/>
          </a:xfrm>
          <a:prstGeom prst="wedgeRoundRectCallout">
            <a:avLst>
              <a:gd name="adj1" fmla="val 79717"/>
              <a:gd name="adj2" fmla="val 24561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адрес активной ячейки</a:t>
            </a:r>
            <a:endParaRPr lang="ru-RU" sz="2200" b="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174875" y="1038225"/>
            <a:ext cx="2368550" cy="598488"/>
          </a:xfrm>
          <a:prstGeom prst="wedgeRoundRectCallout">
            <a:avLst>
              <a:gd name="adj1" fmla="val 39880"/>
              <a:gd name="adj2" fmla="val 106623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отменить (</a:t>
            </a:r>
            <a:r>
              <a:rPr lang="en-US" sz="2200" b="0" i="1" dirty="0">
                <a:solidFill>
                  <a:srgbClr val="000000"/>
                </a:solidFill>
              </a:rPr>
              <a:t>Esc</a:t>
            </a:r>
            <a:r>
              <a:rPr lang="ru-RU" sz="2200" b="0" dirty="0">
                <a:solidFill>
                  <a:srgbClr val="000000"/>
                </a:solidFill>
              </a:rPr>
              <a:t>)</a:t>
            </a:r>
            <a:endParaRPr lang="ru-RU" sz="2200" b="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59313" y="1038225"/>
            <a:ext cx="2366962" cy="598488"/>
          </a:xfrm>
          <a:prstGeom prst="wedgeRoundRectCallout">
            <a:avLst>
              <a:gd name="adj1" fmla="val -41828"/>
              <a:gd name="adj2" fmla="val 96969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принять (</a:t>
            </a:r>
            <a:r>
              <a:rPr lang="en-US" sz="2200" b="0" i="1" dirty="0">
                <a:solidFill>
                  <a:srgbClr val="000000"/>
                </a:solidFill>
              </a:rPr>
              <a:t>Enter</a:t>
            </a:r>
            <a:r>
              <a:rPr lang="ru-RU" sz="2200" b="0" dirty="0">
                <a:solidFill>
                  <a:srgbClr val="000000"/>
                </a:solidFill>
              </a:rPr>
              <a:t>)</a:t>
            </a:r>
            <a:endParaRPr lang="ru-RU" sz="2200" b="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140450" y="2336800"/>
            <a:ext cx="2579688" cy="839788"/>
          </a:xfrm>
          <a:prstGeom prst="wedgeRoundRectCallout">
            <a:avLst>
              <a:gd name="adj1" fmla="val -69496"/>
              <a:gd name="adj2" fmla="val -64002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строка редактирования</a:t>
            </a:r>
            <a:endParaRPr lang="ru-RU" sz="2200" b="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148013" y="3752850"/>
            <a:ext cx="1058862" cy="598488"/>
          </a:xfrm>
          <a:prstGeom prst="wedgeRoundRectCallout">
            <a:avLst>
              <a:gd name="adj1" fmla="val 22821"/>
              <a:gd name="adj2" fmla="val -125081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bIns="108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6725" y="4819650"/>
            <a:ext cx="820578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600">
                <a:solidFill>
                  <a:srgbClr val="3333FF"/>
                </a:solidFill>
              </a:rPr>
              <a:t>F2 </a:t>
            </a:r>
            <a:r>
              <a:rPr lang="en-US" sz="2600" b="0"/>
              <a:t>– </a:t>
            </a:r>
            <a:r>
              <a:rPr lang="ru-RU" sz="2600" b="0"/>
              <a:t>редактировать прямо в ячейке  </a:t>
            </a:r>
            <a:endParaRPr lang="ru-RU" b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B14452-E72E-4534-866D-8BCE18FF45A6}" type="slidenum">
              <a:rPr lang="ru-RU" smtClean="0"/>
            </a:fld>
            <a:endParaRPr lang="ru-RU" smtClean="0"/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Выделение данных</a:t>
            </a:r>
            <a:endParaRPr lang="ru-RU" sz="3000"/>
          </a:p>
        </p:txBody>
      </p:sp>
      <p:pic>
        <p:nvPicPr>
          <p:cNvPr id="217090" name="Picture 2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81075" y="1355725"/>
            <a:ext cx="2806700" cy="1066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17091" name="Picture 3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1373188"/>
            <a:ext cx="3619500" cy="2108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17092" name="Picture 4" descr="Орех"/>
          <p:cNvPicPr>
            <a:picLocks noChangeAspect="1" noChangeArrowheads="1"/>
          </p:cNvPicPr>
          <p:nvPr/>
        </p:nvPicPr>
        <p:blipFill>
          <a:blip r:embed="rId3"/>
          <a:srcRect r="-261"/>
          <a:stretch>
            <a:fillRect/>
          </a:stretch>
        </p:blipFill>
        <p:spPr bwMode="auto">
          <a:xfrm>
            <a:off x="5149850" y="5089525"/>
            <a:ext cx="3629025" cy="13303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17093" name="Picture 5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075" y="2935288"/>
            <a:ext cx="3619500" cy="1333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17094" name="Picture 6" descr="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1075" y="5087938"/>
            <a:ext cx="3619500" cy="1320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8300" y="828675"/>
            <a:ext cx="1528763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600" b="0">
                <a:solidFill>
                  <a:srgbClr val="000000"/>
                </a:solidFill>
              </a:rPr>
              <a:t> ячейка: </a:t>
            </a:r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621463" y="1104900"/>
            <a:ext cx="1068387" cy="541338"/>
          </a:xfrm>
          <a:prstGeom prst="wedgeRoundRectCallout">
            <a:avLst>
              <a:gd name="adj1" fmla="val -55744"/>
              <a:gd name="adj2" fmla="val 118914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+ЛКМ</a:t>
            </a:r>
            <a:endParaRPr lang="ru-RU" sz="2200" b="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729538" y="2317750"/>
            <a:ext cx="1068387" cy="541338"/>
          </a:xfrm>
          <a:prstGeom prst="wedgeRoundRectCallout">
            <a:avLst>
              <a:gd name="adj1" fmla="val -62951"/>
              <a:gd name="adj2" fmla="val 83294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– ЛКМ</a:t>
            </a:r>
            <a:endParaRPr lang="ru-RU" sz="2200" b="0" dirty="0"/>
          </a:p>
        </p:txBody>
      </p:sp>
      <p:cxnSp>
        <p:nvCxnSpPr>
          <p:cNvPr id="14" name="Прямая со стрелкой 13"/>
          <p:cNvCxnSpPr>
            <a:cxnSpLocks noChangeShapeType="1"/>
            <a:endCxn id="12" idx="4"/>
          </p:cNvCxnSpPr>
          <p:nvPr/>
        </p:nvCxnSpPr>
        <p:spPr bwMode="auto">
          <a:xfrm rot="16200000" flipH="1">
            <a:off x="6551613" y="1998663"/>
            <a:ext cx="1030287" cy="1049337"/>
          </a:xfrm>
          <a:prstGeom prst="straightConnector1">
            <a:avLst/>
          </a:prstGeom>
          <a:noFill/>
          <a:ln w="25400" algn="ctr">
            <a:solidFill>
              <a:srgbClr val="3333FF"/>
            </a:solidFill>
            <a:prstDash val="dash"/>
            <a:round/>
            <a:tailEnd type="triangle" w="lg" len="lg"/>
          </a:ln>
        </p:spPr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537075" y="828675"/>
            <a:ext cx="1725613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600" b="0">
                <a:solidFill>
                  <a:srgbClr val="000000"/>
                </a:solidFill>
              </a:rPr>
              <a:t>диапазон:</a:t>
            </a: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873625" y="4592638"/>
            <a:ext cx="21590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600" b="0">
                <a:solidFill>
                  <a:srgbClr val="000000"/>
                </a:solidFill>
              </a:rPr>
              <a:t>вся таблица:</a:t>
            </a:r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781300" y="1057275"/>
            <a:ext cx="819150" cy="539750"/>
          </a:xfrm>
          <a:prstGeom prst="wedgeRoundRectCallout">
            <a:avLst>
              <a:gd name="adj1" fmla="val -55744"/>
              <a:gd name="adj2" fmla="val 118914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659438" y="5629275"/>
            <a:ext cx="819150" cy="539750"/>
          </a:xfrm>
          <a:prstGeom prst="wedgeRoundRectCallout">
            <a:avLst>
              <a:gd name="adj1" fmla="val -92215"/>
              <a:gd name="adj2" fmla="val -117957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68300" y="2435225"/>
            <a:ext cx="1300163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600" b="0">
                <a:solidFill>
                  <a:srgbClr val="000000"/>
                </a:solidFill>
              </a:rPr>
              <a:t>строки:</a:t>
            </a:r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15888" y="3097213"/>
            <a:ext cx="817562" cy="541337"/>
          </a:xfrm>
          <a:prstGeom prst="wedgeRoundRectCallout">
            <a:avLst>
              <a:gd name="adj1" fmla="val 60727"/>
              <a:gd name="adj2" fmla="val 76170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68300" y="4533900"/>
            <a:ext cx="15875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600" b="0">
                <a:solidFill>
                  <a:srgbClr val="000000"/>
                </a:solidFill>
              </a:rPr>
              <a:t>столбцы:</a:t>
            </a:r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290763" y="4368800"/>
            <a:ext cx="817562" cy="539750"/>
          </a:xfrm>
          <a:prstGeom prst="wedgeRoundRectCallout">
            <a:avLst>
              <a:gd name="adj1" fmla="val -3979"/>
              <a:gd name="adj2" fmla="val 95761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ЛКМ</a:t>
            </a:r>
            <a:endParaRPr lang="ru-RU" sz="2200" b="0" dirty="0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873625" y="3543300"/>
            <a:ext cx="408463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600" b="0">
                <a:solidFill>
                  <a:srgbClr val="000000"/>
                </a:solidFill>
              </a:rPr>
              <a:t>несвязанные диапазоны:</a:t>
            </a:r>
            <a:endParaRPr lang="ru-RU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183188" y="3937000"/>
            <a:ext cx="374015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3333FF"/>
                </a:solidFill>
              </a:rPr>
              <a:t>+</a:t>
            </a:r>
            <a:r>
              <a:rPr lang="en-US" sz="2600">
                <a:solidFill>
                  <a:srgbClr val="3333FF"/>
                </a:solidFill>
              </a:rPr>
              <a:t>Ctrl </a:t>
            </a:r>
            <a:r>
              <a:rPr lang="ru-RU" sz="2400" b="0">
                <a:solidFill>
                  <a:srgbClr val="000000"/>
                </a:solidFill>
              </a:rPr>
              <a:t>и выделять второй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7" grpId="0"/>
      <p:bldP spid="18" grpId="0"/>
      <p:bldP spid="19" grpId="0" animBg="1"/>
      <p:bldP spid="20" grpId="0" animBg="1"/>
      <p:bldP spid="21" grpId="0"/>
      <p:bldP spid="23" grpId="0" animBg="1"/>
      <p:bldP spid="24" grpId="0"/>
      <p:bldP spid="2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5" name="Picture 3" descr="Оре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44775" y="1038225"/>
            <a:ext cx="3276600" cy="17780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137E27-0B4D-417C-BE43-411179C464AC}" type="slidenum">
              <a:rPr lang="ru-RU" smtClean="0"/>
            </a:fld>
            <a:endParaRPr lang="ru-RU" smtClean="0"/>
          </a:p>
        </p:txBody>
      </p:sp>
      <p:sp>
        <p:nvSpPr>
          <p:cNvPr id="3994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/>
              <a:t>Операции со строками и столбцами</a:t>
            </a:r>
            <a:endParaRPr lang="ru-RU" sz="30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8613" y="809625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размеры</a:t>
            </a:r>
            <a:endParaRPr lang="ru-RU" sz="2800">
              <a:solidFill>
                <a:srgbClr val="3333FF"/>
              </a:solidFill>
            </a:endParaRPr>
          </a:p>
        </p:txBody>
      </p:sp>
      <p:sp>
        <p:nvSpPr>
          <p:cNvPr id="15" name="Двойная стрелка влево/вправо 14"/>
          <p:cNvSpPr>
            <a:spLocks noChangeArrowheads="1"/>
          </p:cNvSpPr>
          <p:nvPr/>
        </p:nvSpPr>
        <p:spPr bwMode="auto">
          <a:xfrm>
            <a:off x="3763963" y="1133475"/>
            <a:ext cx="317500" cy="155575"/>
          </a:xfrm>
          <a:prstGeom prst="leftRightArrow">
            <a:avLst>
              <a:gd name="adj1" fmla="val 50000"/>
              <a:gd name="adj2" fmla="val 49981"/>
            </a:avLst>
          </a:prstGeom>
          <a:solidFill>
            <a:srgbClr val="3333FF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6" name="Двойная стрелка влево/вправо 15"/>
          <p:cNvSpPr>
            <a:spLocks noChangeArrowheads="1"/>
          </p:cNvSpPr>
          <p:nvPr/>
        </p:nvSpPr>
        <p:spPr bwMode="auto">
          <a:xfrm>
            <a:off x="4629150" y="1133475"/>
            <a:ext cx="317500" cy="155575"/>
          </a:xfrm>
          <a:prstGeom prst="leftRightArrow">
            <a:avLst>
              <a:gd name="adj1" fmla="val 50000"/>
              <a:gd name="adj2" fmla="val 49981"/>
            </a:avLst>
          </a:prstGeom>
          <a:solidFill>
            <a:srgbClr val="3333FF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" name="Двойная стрелка влево/вправо 16"/>
          <p:cNvSpPr>
            <a:spLocks noChangeArrowheads="1"/>
          </p:cNvSpPr>
          <p:nvPr/>
        </p:nvSpPr>
        <p:spPr bwMode="auto">
          <a:xfrm rot="-5400000">
            <a:off x="2588419" y="1750219"/>
            <a:ext cx="319087" cy="155575"/>
          </a:xfrm>
          <a:prstGeom prst="leftRightArrow">
            <a:avLst>
              <a:gd name="adj1" fmla="val 50000"/>
              <a:gd name="adj2" fmla="val 50231"/>
            </a:avLst>
          </a:prstGeom>
          <a:solidFill>
            <a:srgbClr val="3333FF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" name="Двойная стрелка влево/вправо 17"/>
          <p:cNvSpPr>
            <a:spLocks noChangeArrowheads="1"/>
          </p:cNvSpPr>
          <p:nvPr/>
        </p:nvSpPr>
        <p:spPr bwMode="auto">
          <a:xfrm rot="-5400000">
            <a:off x="2589213" y="2154237"/>
            <a:ext cx="317500" cy="155575"/>
          </a:xfrm>
          <a:prstGeom prst="leftRightArrow">
            <a:avLst>
              <a:gd name="adj1" fmla="val 50000"/>
              <a:gd name="adj2" fmla="val 49981"/>
            </a:avLst>
          </a:prstGeom>
          <a:solidFill>
            <a:srgbClr val="3333FF"/>
          </a:solidFill>
          <a:ln w="12700" algn="ctr">
            <a:noFill/>
            <a:round/>
            <a:tailEnd type="triangl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63575" y="1463675"/>
            <a:ext cx="1406525" cy="769938"/>
          </a:xfrm>
          <a:prstGeom prst="wedgeRoundRectCallout">
            <a:avLst>
              <a:gd name="adj1" fmla="val 92886"/>
              <a:gd name="adj2" fmla="val -2336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высота строк</a:t>
            </a:r>
            <a:endParaRPr lang="ru-RU" sz="2200" b="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438775" y="1587500"/>
            <a:ext cx="1481138" cy="769938"/>
          </a:xfrm>
          <a:prstGeom prst="wedgeRoundRectCallout">
            <a:avLst>
              <a:gd name="adj1" fmla="val -95426"/>
              <a:gd name="adj2" fmla="val -91086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ширина</a:t>
            </a:r>
            <a:endParaRPr lang="ru-RU" sz="2200" b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столбцов</a:t>
            </a:r>
            <a:endParaRPr lang="ru-RU" sz="2200" b="0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28613" y="2887663"/>
            <a:ext cx="42116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добавление, удаление</a:t>
            </a:r>
            <a:endParaRPr lang="ru-RU" sz="2800">
              <a:solidFill>
                <a:srgbClr val="3333FF"/>
              </a:solidFill>
            </a:endParaRPr>
          </a:p>
        </p:txBody>
      </p:sp>
      <p:pic>
        <p:nvPicPr>
          <p:cNvPr id="223236" name="Picture 4" descr="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425" y="3532188"/>
            <a:ext cx="2832100" cy="1333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3946525" y="3944938"/>
            <a:ext cx="817563" cy="539750"/>
          </a:xfrm>
          <a:prstGeom prst="wedgeRoundRectCallout">
            <a:avLst>
              <a:gd name="adj1" fmla="val 90139"/>
              <a:gd name="adj2" fmla="val 4931"/>
              <a:gd name="adj3" fmla="val 16667"/>
            </a:avLst>
          </a:prstGeom>
          <a:solidFill>
            <a:srgbClr val="FFFF99"/>
          </a:solidFill>
          <a:ln w="12700"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200" b="0" dirty="0">
                <a:solidFill>
                  <a:srgbClr val="000000"/>
                </a:solidFill>
              </a:rPr>
              <a:t>ПКМ</a:t>
            </a:r>
            <a:endParaRPr lang="ru-RU" sz="2200" b="0" dirty="0"/>
          </a:p>
        </p:txBody>
      </p:sp>
      <p:pic>
        <p:nvPicPr>
          <p:cNvPr id="223238" name="Picture 6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288" y="5549900"/>
            <a:ext cx="1720850" cy="8699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3240" name="Picture 8" descr="Оре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" y="3419475"/>
            <a:ext cx="3162300" cy="31750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23241" name="Picture 9" descr="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5195888"/>
            <a:ext cx="4051300" cy="3556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4" grpId="0" animBg="1"/>
    </p:bldLst>
  </p:timing>
</p:sld>
</file>

<file path=ppt/tags/tag1.xml><?xml version="1.0" encoding="utf-8"?>
<p:tagLst xmlns:p="http://schemas.openxmlformats.org/presentationml/2006/main">
  <p:tag name="ISPRING_RESOURCE_PATHS_HASH_2" val="8972ea105fdf9bd6b627b4beeb49af28b0debf1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CC00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11565</Words>
  <Application>WPS Presentation</Application>
  <PresentationFormat>On-screen Show (4:3)</PresentationFormat>
  <Paragraphs>995</Paragraphs>
  <Slides>69</Slides>
  <Notes>62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171</vt:i4>
      </vt:variant>
      <vt:variant>
        <vt:lpstr>幻灯片标题</vt:lpstr>
      </vt:variant>
      <vt:variant>
        <vt:i4>69</vt:i4>
      </vt:variant>
    </vt:vector>
  </HeadingPairs>
  <TitlesOfParts>
    <vt:vector size="251" baseType="lpstr">
      <vt:lpstr>Arial</vt:lpstr>
      <vt:lpstr>SimSun</vt:lpstr>
      <vt:lpstr>Wingdings</vt:lpstr>
      <vt:lpstr>Symbol</vt:lpstr>
      <vt:lpstr>Symbol</vt:lpstr>
      <vt:lpstr>Courier New</vt:lpstr>
      <vt:lpstr>Arial Black</vt:lpstr>
      <vt:lpstr>Microsoft YaHei</vt:lpstr>
      <vt:lpstr>Arial Unicode MS</vt:lpstr>
      <vt:lpstr>Times New Roman</vt:lpstr>
      <vt:lpstr>Оформление по умолчанию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Работа в Excel 2007</vt:lpstr>
      <vt:lpstr>Работа в Excel 2007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Работа в Excel 2007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Работа в Excel 2007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Работа в Excel 2007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Работа в Excel 2007</vt:lpstr>
      <vt:lpstr>PowerPoint 演示文稿</vt:lpstr>
      <vt:lpstr>PowerPoint 演示文稿</vt:lpstr>
      <vt:lpstr>PowerPoint 演示文稿</vt:lpstr>
      <vt:lpstr>PowerPoint 演示文稿</vt:lpstr>
      <vt:lpstr>МНК для линейной функции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Работа в Excel 2007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163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kp</dc:creator>
  <cp:lastModifiedBy>User</cp:lastModifiedBy>
  <cp:revision>1386</cp:revision>
  <dcterms:created xsi:type="dcterms:W3CDTF">2006-11-11T17:52:00Z</dcterms:created>
  <dcterms:modified xsi:type="dcterms:W3CDTF">2025-02-25T10:36:01Z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168BDF0018EB469999F89F3BECE980E3_12</vt:lpwstr>
  </property>
  <property fmtid="{D5CDD505-2E9C-101B-9397-08002B2CF9AE}" pid="3" name="KSOProductBuildVer">
    <vt:lpwstr>1049-12.2.0.19805</vt:lpwstr>
  </property>
</Properties>
</file>